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5197" r:id="rId1"/>
    <p:sldMasterId id="2147485265" r:id="rId2"/>
  </p:sldMasterIdLst>
  <p:notesMasterIdLst>
    <p:notesMasterId r:id="rId31"/>
  </p:notesMasterIdLst>
  <p:handoutMasterIdLst>
    <p:handoutMasterId r:id="rId32"/>
  </p:handoutMasterIdLst>
  <p:sldIdLst>
    <p:sldId id="256" r:id="rId3"/>
    <p:sldId id="291" r:id="rId4"/>
    <p:sldId id="257" r:id="rId5"/>
    <p:sldId id="280" r:id="rId6"/>
    <p:sldId id="266" r:id="rId7"/>
    <p:sldId id="281" r:id="rId8"/>
    <p:sldId id="267" r:id="rId9"/>
    <p:sldId id="297" r:id="rId10"/>
    <p:sldId id="290" r:id="rId11"/>
    <p:sldId id="268" r:id="rId12"/>
    <p:sldId id="269" r:id="rId13"/>
    <p:sldId id="295" r:id="rId14"/>
    <p:sldId id="270" r:id="rId15"/>
    <p:sldId id="288" r:id="rId16"/>
    <p:sldId id="273" r:id="rId17"/>
    <p:sldId id="299" r:id="rId18"/>
    <p:sldId id="286" r:id="rId19"/>
    <p:sldId id="275" r:id="rId20"/>
    <p:sldId id="292" r:id="rId21"/>
    <p:sldId id="302" r:id="rId22"/>
    <p:sldId id="303" r:id="rId23"/>
    <p:sldId id="309" r:id="rId24"/>
    <p:sldId id="296" r:id="rId25"/>
    <p:sldId id="308" r:id="rId26"/>
    <p:sldId id="311" r:id="rId27"/>
    <p:sldId id="313" r:id="rId28"/>
    <p:sldId id="314" r:id="rId29"/>
    <p:sldId id="262" r:id="rId30"/>
  </p:sldIdLst>
  <p:sldSz cx="9144000" cy="6858000" type="screen4x3"/>
  <p:notesSz cx="7010400" cy="9296400"/>
  <p:defaultTextStyle>
    <a:defPPr>
      <a:defRPr lang="en-US"/>
    </a:defPPr>
    <a:lvl1pPr algn="l" rtl="0" fontAlgn="base">
      <a:spcBef>
        <a:spcPct val="0"/>
      </a:spcBef>
      <a:spcAft>
        <a:spcPct val="0"/>
      </a:spcAft>
      <a:defRPr sz="1600" b="1" kern="1200">
        <a:solidFill>
          <a:schemeClr val="tx1"/>
        </a:solidFill>
        <a:latin typeface="Trebuchet MS" pitchFamily="34" charset="0"/>
        <a:ea typeface="MS PGothic" pitchFamily="34" charset="-128"/>
        <a:cs typeface="+mn-cs"/>
      </a:defRPr>
    </a:lvl1pPr>
    <a:lvl2pPr marL="4572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2pPr>
    <a:lvl3pPr marL="9144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3pPr>
    <a:lvl4pPr marL="13716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4pPr>
    <a:lvl5pPr marL="18288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5pPr>
    <a:lvl6pPr marL="2286000" algn="l" defTabSz="914400" rtl="0" eaLnBrk="1" latinLnBrk="0" hangingPunct="1">
      <a:defRPr sz="1600" b="1" kern="1200">
        <a:solidFill>
          <a:schemeClr val="tx1"/>
        </a:solidFill>
        <a:latin typeface="Trebuchet MS" pitchFamily="34" charset="0"/>
        <a:ea typeface="MS PGothic" pitchFamily="34" charset="-128"/>
        <a:cs typeface="+mn-cs"/>
      </a:defRPr>
    </a:lvl6pPr>
    <a:lvl7pPr marL="2743200" algn="l" defTabSz="914400" rtl="0" eaLnBrk="1" latinLnBrk="0" hangingPunct="1">
      <a:defRPr sz="1600" b="1" kern="1200">
        <a:solidFill>
          <a:schemeClr val="tx1"/>
        </a:solidFill>
        <a:latin typeface="Trebuchet MS" pitchFamily="34" charset="0"/>
        <a:ea typeface="MS PGothic" pitchFamily="34" charset="-128"/>
        <a:cs typeface="+mn-cs"/>
      </a:defRPr>
    </a:lvl7pPr>
    <a:lvl8pPr marL="3200400" algn="l" defTabSz="914400" rtl="0" eaLnBrk="1" latinLnBrk="0" hangingPunct="1">
      <a:defRPr sz="1600" b="1" kern="1200">
        <a:solidFill>
          <a:schemeClr val="tx1"/>
        </a:solidFill>
        <a:latin typeface="Trebuchet MS" pitchFamily="34" charset="0"/>
        <a:ea typeface="MS PGothic" pitchFamily="34" charset="-128"/>
        <a:cs typeface="+mn-cs"/>
      </a:defRPr>
    </a:lvl8pPr>
    <a:lvl9pPr marL="3657600" algn="l" defTabSz="914400" rtl="0" eaLnBrk="1" latinLnBrk="0" hangingPunct="1">
      <a:defRPr sz="1600" b="1" kern="1200">
        <a:solidFill>
          <a:schemeClr val="tx1"/>
        </a:solidFill>
        <a:latin typeface="Trebuchet MS"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jana Jasarevic" initials="MJ" lastIdx="2" clrIdx="0">
    <p:extLst>
      <p:ext uri="{19B8F6BF-5375-455C-9EA6-DF929625EA0E}">
        <p15:presenceInfo xmlns:p15="http://schemas.microsoft.com/office/powerpoint/2012/main" userId="S-1-5-21-88094858-919529-1617787245-3302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81325" autoAdjust="0"/>
  </p:normalViewPr>
  <p:slideViewPr>
    <p:cSldViewPr snapToGrid="0" snapToObjects="1" showGuides="1">
      <p:cViewPr varScale="1">
        <p:scale>
          <a:sx n="93" d="100"/>
          <a:sy n="93" d="100"/>
        </p:scale>
        <p:origin x="213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mn-lt"/>
                <a:ea typeface="+mn-ea"/>
                <a:cs typeface="+mn-cs"/>
              </a:defRPr>
            </a:pPr>
            <a:r>
              <a:rPr lang="en-US"/>
              <a:t>Poverty Trend by National Standards</a:t>
            </a:r>
          </a:p>
        </c:rich>
      </c:tx>
      <c:overlay val="0"/>
      <c:spPr>
        <a:noFill/>
        <a:ln>
          <a:noFill/>
        </a:ln>
        <a:effectLst/>
      </c:spPr>
      <c:txPr>
        <a:bodyPr rot="0" spcFirstLastPara="1" vertOverflow="ellipsis" vert="horz" wrap="square" anchor="ctr" anchorCtr="1"/>
        <a:lstStyle/>
        <a:p>
          <a:pPr>
            <a:defRPr sz="10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Data!$D$13</c:f>
              <c:strCache>
                <c:ptCount val="1"/>
                <c:pt idx="0">
                  <c:v>Number of poor at national poverty line (millions)</c:v>
                </c:pt>
              </c:strCache>
            </c:strRef>
          </c:tx>
          <c:spPr>
            <a:solidFill>
              <a:schemeClr val="accent1"/>
            </a:solidFill>
            <a:ln>
              <a:noFill/>
            </a:ln>
            <a:effectLst/>
          </c:spPr>
          <c:invertIfNegative val="0"/>
          <c:cat>
            <c:numRef>
              <c:f>Data!$C$14:$C$29</c:f>
              <c:numCache>
                <c:formatCode>General</c:formatCode>
                <c:ptCount val="16"/>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numCache>
            </c:numRef>
          </c:cat>
          <c:val>
            <c:numRef>
              <c:f>Data!$D$14:$D$29</c:f>
              <c:numCache>
                <c:formatCode>General</c:formatCode>
                <c:ptCount val="16"/>
                <c:pt idx="0">
                  <c:v>1.4</c:v>
                </c:pt>
                <c:pt idx="1">
                  <c:v>1.4</c:v>
                </c:pt>
                <c:pt idx="2">
                  <c:v>1.4</c:v>
                </c:pt>
                <c:pt idx="3">
                  <c:v>1.4</c:v>
                </c:pt>
                <c:pt idx="4">
                  <c:v>1.4</c:v>
                </c:pt>
                <c:pt idx="5">
                  <c:v>1.6</c:v>
                </c:pt>
                <c:pt idx="6">
                  <c:v>1.4</c:v>
                </c:pt>
                <c:pt idx="7">
                  <c:v>1.4</c:v>
                </c:pt>
                <c:pt idx="8">
                  <c:v>1.5</c:v>
                </c:pt>
                <c:pt idx="9">
                  <c:v>1.3</c:v>
                </c:pt>
                <c:pt idx="10">
                  <c:v>1.1000000000000001</c:v>
                </c:pt>
                <c:pt idx="11">
                  <c:v>1</c:v>
                </c:pt>
                <c:pt idx="12">
                  <c:v>0.9</c:v>
                </c:pt>
                <c:pt idx="13">
                  <c:v>0.8</c:v>
                </c:pt>
                <c:pt idx="14">
                  <c:v>0.8</c:v>
                </c:pt>
                <c:pt idx="15">
                  <c:v>0.8</c:v>
                </c:pt>
              </c:numCache>
            </c:numRef>
          </c:val>
          <c:extLst>
            <c:ext xmlns:c16="http://schemas.microsoft.com/office/drawing/2014/chart" uri="{C3380CC4-5D6E-409C-BE32-E72D297353CC}">
              <c16:uniqueId val="{00000000-6FDC-4123-B8E0-4C1D3EFECEEF}"/>
            </c:ext>
          </c:extLst>
        </c:ser>
        <c:dLbls>
          <c:showLegendKey val="0"/>
          <c:showVal val="0"/>
          <c:showCatName val="0"/>
          <c:showSerName val="0"/>
          <c:showPercent val="0"/>
          <c:showBubbleSize val="0"/>
        </c:dLbls>
        <c:gapWidth val="150"/>
        <c:axId val="93207712"/>
        <c:axId val="94165712"/>
      </c:barChart>
      <c:lineChart>
        <c:grouping val="standard"/>
        <c:varyColors val="0"/>
        <c:ser>
          <c:idx val="1"/>
          <c:order val="1"/>
          <c:tx>
            <c:strRef>
              <c:f>Data!$E$13</c:f>
              <c:strCache>
                <c:ptCount val="1"/>
                <c:pt idx="0">
                  <c:v>Poverty headcount ratio at national poverty lines (% of population)</c:v>
                </c:pt>
              </c:strCache>
            </c:strRef>
          </c:tx>
          <c:spPr>
            <a:ln w="28575" cap="rnd">
              <a:solidFill>
                <a:schemeClr val="accent2"/>
              </a:solidFill>
              <a:round/>
            </a:ln>
            <a:effectLst/>
          </c:spPr>
          <c:marker>
            <c:symbol val="none"/>
          </c:marker>
          <c:cat>
            <c:numRef>
              <c:f>Data!$C$14:$C$29</c:f>
              <c:numCache>
                <c:formatCode>General</c:formatCode>
                <c:ptCount val="16"/>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numCache>
            </c:numRef>
          </c:cat>
          <c:val>
            <c:numRef>
              <c:f>Data!$E$14:$E$29</c:f>
              <c:numCache>
                <c:formatCode>General</c:formatCode>
                <c:ptCount val="16"/>
                <c:pt idx="0">
                  <c:v>32.6</c:v>
                </c:pt>
                <c:pt idx="1">
                  <c:v>33.200000000000003</c:v>
                </c:pt>
                <c:pt idx="2">
                  <c:v>32.6</c:v>
                </c:pt>
                <c:pt idx="3">
                  <c:v>33.200000000000003</c:v>
                </c:pt>
                <c:pt idx="4">
                  <c:v>34.700000000000003</c:v>
                </c:pt>
                <c:pt idx="5">
                  <c:v>38.799999999999997</c:v>
                </c:pt>
                <c:pt idx="6">
                  <c:v>34.9</c:v>
                </c:pt>
                <c:pt idx="7">
                  <c:v>34.9</c:v>
                </c:pt>
                <c:pt idx="8">
                  <c:v>37.299999999999997</c:v>
                </c:pt>
                <c:pt idx="9">
                  <c:v>34.1</c:v>
                </c:pt>
                <c:pt idx="10">
                  <c:v>30</c:v>
                </c:pt>
                <c:pt idx="11">
                  <c:v>26.2</c:v>
                </c:pt>
                <c:pt idx="12">
                  <c:v>23.5</c:v>
                </c:pt>
                <c:pt idx="13">
                  <c:v>21.6</c:v>
                </c:pt>
                <c:pt idx="14">
                  <c:v>22</c:v>
                </c:pt>
                <c:pt idx="15">
                  <c:v>21.9</c:v>
                </c:pt>
              </c:numCache>
            </c:numRef>
          </c:val>
          <c:smooth val="0"/>
          <c:extLst>
            <c:ext xmlns:c16="http://schemas.microsoft.com/office/drawing/2014/chart" uri="{C3380CC4-5D6E-409C-BE32-E72D297353CC}">
              <c16:uniqueId val="{00000001-6FDC-4123-B8E0-4C1D3EFECEEF}"/>
            </c:ext>
          </c:extLst>
        </c:ser>
        <c:dLbls>
          <c:showLegendKey val="0"/>
          <c:showVal val="0"/>
          <c:showCatName val="0"/>
          <c:showSerName val="0"/>
          <c:showPercent val="0"/>
          <c:showBubbleSize val="0"/>
        </c:dLbls>
        <c:marker val="1"/>
        <c:smooth val="0"/>
        <c:axId val="113681056"/>
        <c:axId val="1947106304"/>
      </c:lineChart>
      <c:catAx>
        <c:axId val="93207712"/>
        <c:scaling>
          <c:orientation val="minMax"/>
        </c:scaling>
        <c:delete val="0"/>
        <c:axPos val="b"/>
        <c:title>
          <c:tx>
            <c:rich>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4165712"/>
        <c:crosses val="autoZero"/>
        <c:auto val="1"/>
        <c:lblAlgn val="ctr"/>
        <c:lblOffset val="100"/>
        <c:noMultiLvlLbl val="0"/>
      </c:catAx>
      <c:valAx>
        <c:axId val="941657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en-US"/>
                  <a:t>Millions of Poor</a:t>
                </a:r>
              </a:p>
            </c:rich>
          </c:tx>
          <c:overlay val="0"/>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3207712"/>
        <c:crosses val="autoZero"/>
        <c:crossBetween val="between"/>
      </c:valAx>
      <c:valAx>
        <c:axId val="1947106304"/>
        <c:scaling>
          <c:orientation val="minMax"/>
        </c:scaling>
        <c:delete val="0"/>
        <c:axPos val="r"/>
        <c:title>
          <c:tx>
            <c:rich>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en-US"/>
                  <a:t>Poverty Headcount Ratio (%)</a:t>
                </a:r>
              </a:p>
            </c:rich>
          </c:tx>
          <c:overlay val="0"/>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3681056"/>
        <c:crosses val="max"/>
        <c:crossBetween val="between"/>
      </c:valAx>
      <c:catAx>
        <c:axId val="113681056"/>
        <c:scaling>
          <c:orientation val="minMax"/>
        </c:scaling>
        <c:delete val="1"/>
        <c:axPos val="b"/>
        <c:numFmt formatCode="General" sourceLinked="1"/>
        <c:majorTickMark val="out"/>
        <c:minorTickMark val="none"/>
        <c:tickLblPos val="nextTo"/>
        <c:crossAx val="1947106304"/>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9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Data!$A$47</c:f>
          <c:strCache>
            <c:ptCount val="1"/>
            <c:pt idx="0">
              <c:v>Income and Economic Growth</c:v>
            </c:pt>
          </c:strCache>
        </c:strRef>
      </c:tx>
      <c:overlay val="0"/>
      <c:spPr>
        <a:noFill/>
        <a:ln>
          <a:noFill/>
        </a:ln>
        <a:effectLst/>
      </c:spPr>
      <c:txPr>
        <a:bodyPr rot="0" spcFirstLastPara="1" vertOverflow="ellipsis" vert="horz" wrap="square" anchor="ctr" anchorCtr="1"/>
        <a:lstStyle/>
        <a:p>
          <a:pPr>
            <a:defRPr sz="10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Data!$B$48</c:f>
              <c:strCache>
                <c:ptCount val="1"/>
                <c:pt idx="0">
                  <c:v>GDP growth (annual %)</c:v>
                </c:pt>
              </c:strCache>
            </c:strRef>
          </c:tx>
          <c:spPr>
            <a:solidFill>
              <a:schemeClr val="accent1"/>
            </a:solidFill>
            <a:ln>
              <a:noFill/>
            </a:ln>
            <a:effectLst/>
          </c:spPr>
          <c:invertIfNegative val="0"/>
          <c:cat>
            <c:strRef>
              <c:f>Data!$A$50:$A$60</c:f>
              <c:strCache>
                <c:ptCount val="11"/>
                <c:pt idx="0">
                  <c:v>2008</c:v>
                </c:pt>
                <c:pt idx="1">
                  <c:v>2009</c:v>
                </c:pt>
                <c:pt idx="2">
                  <c:v>2010</c:v>
                </c:pt>
                <c:pt idx="3">
                  <c:v>2011</c:v>
                </c:pt>
                <c:pt idx="4">
                  <c:v>2012</c:v>
                </c:pt>
                <c:pt idx="5">
                  <c:v>2013</c:v>
                </c:pt>
                <c:pt idx="6">
                  <c:v>2014</c:v>
                </c:pt>
                <c:pt idx="7">
                  <c:v>2015</c:v>
                </c:pt>
                <c:pt idx="8">
                  <c:v>2016</c:v>
                </c:pt>
                <c:pt idx="9">
                  <c:v>2017e</c:v>
                </c:pt>
                <c:pt idx="10">
                  <c:v>2018e</c:v>
                </c:pt>
              </c:strCache>
            </c:strRef>
          </c:cat>
          <c:val>
            <c:numRef>
              <c:f>Data!$B$50:$B$60</c:f>
              <c:numCache>
                <c:formatCode>General</c:formatCode>
                <c:ptCount val="11"/>
                <c:pt idx="0">
                  <c:v>2.2999999999999998</c:v>
                </c:pt>
                <c:pt idx="1">
                  <c:v>-3.7</c:v>
                </c:pt>
                <c:pt idx="2">
                  <c:v>6.2</c:v>
                </c:pt>
                <c:pt idx="3">
                  <c:v>7.2</c:v>
                </c:pt>
                <c:pt idx="4">
                  <c:v>6.4</c:v>
                </c:pt>
                <c:pt idx="5">
                  <c:v>3.4</c:v>
                </c:pt>
                <c:pt idx="6">
                  <c:v>4.5999999999999996</c:v>
                </c:pt>
                <c:pt idx="7">
                  <c:v>2.9</c:v>
                </c:pt>
                <c:pt idx="8">
                  <c:v>2.8</c:v>
                </c:pt>
                <c:pt idx="9">
                  <c:v>5</c:v>
                </c:pt>
                <c:pt idx="10">
                  <c:v>5.3</c:v>
                </c:pt>
              </c:numCache>
            </c:numRef>
          </c:val>
          <c:extLst>
            <c:ext xmlns:c16="http://schemas.microsoft.com/office/drawing/2014/chart" uri="{C3380CC4-5D6E-409C-BE32-E72D297353CC}">
              <c16:uniqueId val="{00000000-DE4B-47D5-A681-A084B7EBF295}"/>
            </c:ext>
          </c:extLst>
        </c:ser>
        <c:dLbls>
          <c:showLegendKey val="0"/>
          <c:showVal val="0"/>
          <c:showCatName val="0"/>
          <c:showSerName val="0"/>
          <c:showPercent val="0"/>
          <c:showBubbleSize val="0"/>
        </c:dLbls>
        <c:gapWidth val="150"/>
        <c:axId val="100482064"/>
        <c:axId val="94152320"/>
      </c:barChart>
      <c:lineChart>
        <c:grouping val="standard"/>
        <c:varyColors val="0"/>
        <c:ser>
          <c:idx val="1"/>
          <c:order val="1"/>
          <c:tx>
            <c:strRef>
              <c:f>Data!$C$48</c:f>
              <c:strCache>
                <c:ptCount val="1"/>
                <c:pt idx="0">
                  <c:v>GDP per capita (US$, nominal)</c:v>
                </c:pt>
              </c:strCache>
            </c:strRef>
          </c:tx>
          <c:spPr>
            <a:ln w="28575" cap="rnd">
              <a:solidFill>
                <a:schemeClr val="accent2"/>
              </a:solidFill>
              <a:round/>
            </a:ln>
            <a:effectLst/>
          </c:spPr>
          <c:marker>
            <c:symbol val="none"/>
          </c:marker>
          <c:cat>
            <c:strRef>
              <c:f>Data!$A$50:$A$60</c:f>
              <c:strCache>
                <c:ptCount val="11"/>
                <c:pt idx="0">
                  <c:v>2008</c:v>
                </c:pt>
                <c:pt idx="1">
                  <c:v>2009</c:v>
                </c:pt>
                <c:pt idx="2">
                  <c:v>2010</c:v>
                </c:pt>
                <c:pt idx="3">
                  <c:v>2011</c:v>
                </c:pt>
                <c:pt idx="4">
                  <c:v>2012</c:v>
                </c:pt>
                <c:pt idx="5">
                  <c:v>2013</c:v>
                </c:pt>
                <c:pt idx="6">
                  <c:v>2014</c:v>
                </c:pt>
                <c:pt idx="7">
                  <c:v>2015</c:v>
                </c:pt>
                <c:pt idx="8">
                  <c:v>2016</c:v>
                </c:pt>
                <c:pt idx="9">
                  <c:v>2017e</c:v>
                </c:pt>
                <c:pt idx="10">
                  <c:v>2018e</c:v>
                </c:pt>
              </c:strCache>
            </c:strRef>
          </c:cat>
          <c:val>
            <c:numRef>
              <c:f>Data!$C$50:$C$60</c:f>
              <c:numCache>
                <c:formatCode>General</c:formatCode>
                <c:ptCount val="11"/>
                <c:pt idx="0">
                  <c:v>3175</c:v>
                </c:pt>
                <c:pt idx="1">
                  <c:v>2706.6</c:v>
                </c:pt>
                <c:pt idx="2">
                  <c:v>2964.4</c:v>
                </c:pt>
                <c:pt idx="3">
                  <c:v>3725.1</c:v>
                </c:pt>
                <c:pt idx="4">
                  <c:v>4143</c:v>
                </c:pt>
                <c:pt idx="5">
                  <c:v>4274.5</c:v>
                </c:pt>
                <c:pt idx="6">
                  <c:v>4429.8</c:v>
                </c:pt>
                <c:pt idx="7">
                  <c:v>3764.8</c:v>
                </c:pt>
                <c:pt idx="8">
                  <c:v>3865.9</c:v>
                </c:pt>
                <c:pt idx="9">
                  <c:v>4083.2</c:v>
                </c:pt>
                <c:pt idx="10">
                  <c:v>4385.3999999999996</c:v>
                </c:pt>
              </c:numCache>
            </c:numRef>
          </c:val>
          <c:smooth val="0"/>
          <c:extLst>
            <c:ext xmlns:c16="http://schemas.microsoft.com/office/drawing/2014/chart" uri="{C3380CC4-5D6E-409C-BE32-E72D297353CC}">
              <c16:uniqueId val="{00000001-DE4B-47D5-A681-A084B7EBF295}"/>
            </c:ext>
          </c:extLst>
        </c:ser>
        <c:dLbls>
          <c:showLegendKey val="0"/>
          <c:showVal val="0"/>
          <c:showCatName val="0"/>
          <c:showSerName val="0"/>
          <c:showPercent val="0"/>
          <c:showBubbleSize val="0"/>
        </c:dLbls>
        <c:marker val="1"/>
        <c:smooth val="0"/>
        <c:axId val="100480816"/>
        <c:axId val="94138496"/>
      </c:lineChart>
      <c:valAx>
        <c:axId val="94138496"/>
        <c:scaling>
          <c:orientation val="minMax"/>
        </c:scaling>
        <c:delete val="0"/>
        <c:axPos val="r"/>
        <c:title>
          <c:tx>
            <c:strRef>
              <c:f>Data!$C$48</c:f>
              <c:strCache>
                <c:ptCount val="1"/>
                <c:pt idx="0">
                  <c:v>GDP per capita (US$, nominal)</c:v>
                </c:pt>
              </c:strCache>
            </c:strRef>
          </c:tx>
          <c:overlay val="0"/>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0480816"/>
        <c:crosses val="max"/>
        <c:crossBetween val="between"/>
      </c:valAx>
      <c:catAx>
        <c:axId val="100480816"/>
        <c:scaling>
          <c:orientation val="minMax"/>
        </c:scaling>
        <c:delete val="0"/>
        <c:axPos val="b"/>
        <c:title>
          <c:tx>
            <c:strRef>
              <c:f>Data!$A$48</c:f>
              <c:strCache>
                <c:ptCount val="1"/>
                <c:pt idx="0">
                  <c:v>Year</c:v>
                </c:pt>
              </c:strCache>
            </c:strRef>
          </c:tx>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4138496"/>
        <c:crosses val="autoZero"/>
        <c:auto val="1"/>
        <c:lblAlgn val="ctr"/>
        <c:lblOffset val="100"/>
        <c:noMultiLvlLbl val="0"/>
      </c:catAx>
      <c:valAx>
        <c:axId val="94152320"/>
        <c:scaling>
          <c:orientation val="minMax"/>
        </c:scaling>
        <c:delete val="0"/>
        <c:axPos val="l"/>
        <c:title>
          <c:tx>
            <c:strRef>
              <c:f>Data!$B$48</c:f>
              <c:strCache>
                <c:ptCount val="1"/>
                <c:pt idx="0">
                  <c:v>GDP growth (annual %)</c:v>
                </c:pt>
              </c:strCache>
            </c:strRef>
          </c:tx>
          <c:overlay val="0"/>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0482064"/>
        <c:crosses val="autoZero"/>
        <c:crossBetween val="between"/>
      </c:valAx>
      <c:catAx>
        <c:axId val="100482064"/>
        <c:scaling>
          <c:orientation val="minMax"/>
        </c:scaling>
        <c:delete val="1"/>
        <c:axPos val="b"/>
        <c:numFmt formatCode="General" sourceLinked="1"/>
        <c:majorTickMark val="out"/>
        <c:minorTickMark val="none"/>
        <c:tickLblPos val="nextTo"/>
        <c:crossAx val="9415232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9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13ADBC-6278-453F-A67C-48CE6CB3D800}" type="doc">
      <dgm:prSet loTypeId="urn:microsoft.com/office/officeart/2005/8/layout/default" loCatId="list" qsTypeId="urn:microsoft.com/office/officeart/2005/8/quickstyle/simple3" qsCatId="simple" csTypeId="urn:microsoft.com/office/officeart/2005/8/colors/accent1_2" csCatId="accent1" phldr="1"/>
      <dgm:spPr/>
      <dgm:t>
        <a:bodyPr/>
        <a:lstStyle/>
        <a:p>
          <a:endParaRPr lang="bg-BG"/>
        </a:p>
      </dgm:t>
    </dgm:pt>
    <dgm:pt modelId="{194A0531-35CF-4B6C-B367-46124241648A}">
      <dgm:prSet phldrT="[Text]"/>
      <dgm:spPr/>
      <dgm:t>
        <a:bodyPr/>
        <a:lstStyle/>
        <a:p>
          <a:r>
            <a:rPr lang="en-US" dirty="0"/>
            <a:t>1. State Program on professional training and retraining and qualification raising of job seekers</a:t>
          </a:r>
          <a:endParaRPr lang="bg-BG" dirty="0"/>
        </a:p>
      </dgm:t>
    </dgm:pt>
    <dgm:pt modelId="{84366C95-60F8-4510-819B-C861E25C7819}" type="parTrans" cxnId="{C44FA10A-BBD9-4A71-B277-59EA274BA7B1}">
      <dgm:prSet/>
      <dgm:spPr/>
      <dgm:t>
        <a:bodyPr/>
        <a:lstStyle/>
        <a:p>
          <a:endParaRPr lang="bg-BG"/>
        </a:p>
      </dgm:t>
    </dgm:pt>
    <dgm:pt modelId="{16FA6FBF-D52E-4E9E-A7D9-4B3A99CE1993}" type="sibTrans" cxnId="{C44FA10A-BBD9-4A71-B277-59EA274BA7B1}">
      <dgm:prSet/>
      <dgm:spPr/>
      <dgm:t>
        <a:bodyPr/>
        <a:lstStyle/>
        <a:p>
          <a:endParaRPr lang="bg-BG"/>
        </a:p>
      </dgm:t>
    </dgm:pt>
    <dgm:pt modelId="{49D1C70A-1975-4AA6-B20C-B2CA34720017}">
      <dgm:prSet phldrT="[Text]"/>
      <dgm:spPr/>
      <dgm:t>
        <a:bodyPr/>
        <a:lstStyle/>
        <a:p>
          <a:r>
            <a:rPr lang="en-US" dirty="0"/>
            <a:t>2. Employment Support Services / Wage Subsidies</a:t>
          </a:r>
          <a:endParaRPr lang="bg-BG" dirty="0"/>
        </a:p>
      </dgm:t>
    </dgm:pt>
    <dgm:pt modelId="{2D877B8E-F452-4794-8142-A33E52396203}" type="parTrans" cxnId="{27EB5556-7C4F-4C90-A2AD-F621D4ED9EA7}">
      <dgm:prSet/>
      <dgm:spPr/>
      <dgm:t>
        <a:bodyPr/>
        <a:lstStyle/>
        <a:p>
          <a:endParaRPr lang="bg-BG"/>
        </a:p>
      </dgm:t>
    </dgm:pt>
    <dgm:pt modelId="{9A53640A-7BFA-4F1F-8482-76108C0E50AA}" type="sibTrans" cxnId="{27EB5556-7C4F-4C90-A2AD-F621D4ED9EA7}">
      <dgm:prSet/>
      <dgm:spPr/>
      <dgm:t>
        <a:bodyPr/>
        <a:lstStyle/>
        <a:p>
          <a:endParaRPr lang="bg-BG"/>
        </a:p>
      </dgm:t>
    </dgm:pt>
    <dgm:pt modelId="{D68CD42E-C629-4BA9-9D31-1DBE14CFCBD8}">
      <dgm:prSet phldrT="[Text]"/>
      <dgm:spPr/>
      <dgm:t>
        <a:bodyPr/>
        <a:lstStyle/>
        <a:p>
          <a:r>
            <a:rPr lang="en-US" dirty="0"/>
            <a:t>3. Intermediation services</a:t>
          </a:r>
          <a:endParaRPr lang="bg-BG" dirty="0"/>
        </a:p>
      </dgm:t>
    </dgm:pt>
    <dgm:pt modelId="{70314646-9B2B-495C-A0E1-8206B41994C7}" type="parTrans" cxnId="{9F72E783-7199-417A-B1E2-00394D657815}">
      <dgm:prSet/>
      <dgm:spPr/>
      <dgm:t>
        <a:bodyPr/>
        <a:lstStyle/>
        <a:p>
          <a:endParaRPr lang="bg-BG"/>
        </a:p>
      </dgm:t>
    </dgm:pt>
    <dgm:pt modelId="{581BD6BE-21EC-49B2-B529-D4E27FA32970}" type="sibTrans" cxnId="{9F72E783-7199-417A-B1E2-00394D657815}">
      <dgm:prSet/>
      <dgm:spPr/>
      <dgm:t>
        <a:bodyPr/>
        <a:lstStyle/>
        <a:p>
          <a:endParaRPr lang="bg-BG"/>
        </a:p>
      </dgm:t>
    </dgm:pt>
    <dgm:pt modelId="{51C19250-FA08-472E-A4EA-604485D8A67F}">
      <dgm:prSet phldrT="[Text]"/>
      <dgm:spPr/>
      <dgm:t>
        <a:bodyPr/>
        <a:lstStyle/>
        <a:p>
          <a:r>
            <a:rPr lang="en-US" dirty="0"/>
            <a:t>4. Employment promotion services</a:t>
          </a:r>
          <a:endParaRPr lang="bg-BG" dirty="0"/>
        </a:p>
      </dgm:t>
    </dgm:pt>
    <dgm:pt modelId="{4CD06FC9-9FC9-4D2D-ACF1-DC7797033B63}" type="parTrans" cxnId="{E25C94E1-3B90-4DA5-A73F-7888510BC477}">
      <dgm:prSet/>
      <dgm:spPr/>
      <dgm:t>
        <a:bodyPr/>
        <a:lstStyle/>
        <a:p>
          <a:endParaRPr lang="bg-BG"/>
        </a:p>
      </dgm:t>
    </dgm:pt>
    <dgm:pt modelId="{E1325E7E-FC0D-42B2-95EF-B3771BF45877}" type="sibTrans" cxnId="{E25C94E1-3B90-4DA5-A73F-7888510BC477}">
      <dgm:prSet/>
      <dgm:spPr/>
      <dgm:t>
        <a:bodyPr/>
        <a:lstStyle/>
        <a:p>
          <a:endParaRPr lang="bg-BG"/>
        </a:p>
      </dgm:t>
    </dgm:pt>
    <dgm:pt modelId="{5D776EB3-25C2-4656-B043-D61C2C5B81F2}">
      <dgm:prSet phldrT="[Text]"/>
      <dgm:spPr/>
      <dgm:t>
        <a:bodyPr/>
        <a:lstStyle/>
        <a:p>
          <a:r>
            <a:rPr lang="en-US" dirty="0"/>
            <a:t>5. Job fairs and mass interviews</a:t>
          </a:r>
          <a:endParaRPr lang="bg-BG" dirty="0"/>
        </a:p>
      </dgm:t>
    </dgm:pt>
    <dgm:pt modelId="{FB1F88DF-3F8C-4495-ABF3-AFFA5C69A752}" type="parTrans" cxnId="{37F7FC68-A3CB-4453-96C7-1EE792BEB404}">
      <dgm:prSet/>
      <dgm:spPr/>
      <dgm:t>
        <a:bodyPr/>
        <a:lstStyle/>
        <a:p>
          <a:endParaRPr lang="bg-BG"/>
        </a:p>
      </dgm:t>
    </dgm:pt>
    <dgm:pt modelId="{D63D5A41-F147-45D7-B910-9D59CB6405C7}" type="sibTrans" cxnId="{37F7FC68-A3CB-4453-96C7-1EE792BEB404}">
      <dgm:prSet/>
      <dgm:spPr/>
      <dgm:t>
        <a:bodyPr/>
        <a:lstStyle/>
        <a:p>
          <a:endParaRPr lang="bg-BG"/>
        </a:p>
      </dgm:t>
    </dgm:pt>
    <dgm:pt modelId="{D849B2F4-8F50-4FE4-8D6E-7E3436C01DAC}">
      <dgm:prSet phldrT="[Text]"/>
      <dgm:spPr/>
      <dgm:t>
        <a:bodyPr/>
        <a:lstStyle/>
        <a:p>
          <a:r>
            <a:rPr lang="en-US" dirty="0"/>
            <a:t>6. Internship program to boost employment of mostly vulnerable groups (unemployed, low-skilled, youth, stateless people, people with special needs)</a:t>
          </a:r>
          <a:endParaRPr lang="bg-BG" dirty="0"/>
        </a:p>
      </dgm:t>
    </dgm:pt>
    <dgm:pt modelId="{C6AB5AAE-C1F3-4EE1-A9C5-E05BA7CEBC58}" type="parTrans" cxnId="{F2B595FA-B2BF-44F5-9C68-F0181ECC9FA3}">
      <dgm:prSet/>
      <dgm:spPr/>
      <dgm:t>
        <a:bodyPr/>
        <a:lstStyle/>
        <a:p>
          <a:endParaRPr lang="bg-BG"/>
        </a:p>
      </dgm:t>
    </dgm:pt>
    <dgm:pt modelId="{EA0BE3DE-9141-428C-8C43-D0BB95BAFFFA}" type="sibTrans" cxnId="{F2B595FA-B2BF-44F5-9C68-F0181ECC9FA3}">
      <dgm:prSet/>
      <dgm:spPr/>
      <dgm:t>
        <a:bodyPr/>
        <a:lstStyle/>
        <a:p>
          <a:endParaRPr lang="bg-BG"/>
        </a:p>
      </dgm:t>
    </dgm:pt>
    <dgm:pt modelId="{BE587CEB-ABB0-43F3-946C-09A655A12F3F}" type="pres">
      <dgm:prSet presAssocID="{FA13ADBC-6278-453F-A67C-48CE6CB3D800}" presName="diagram" presStyleCnt="0">
        <dgm:presLayoutVars>
          <dgm:dir/>
          <dgm:resizeHandles val="exact"/>
        </dgm:presLayoutVars>
      </dgm:prSet>
      <dgm:spPr/>
    </dgm:pt>
    <dgm:pt modelId="{1CDCCE90-5576-447F-A8CB-D751DF02C4BD}" type="pres">
      <dgm:prSet presAssocID="{194A0531-35CF-4B6C-B367-46124241648A}" presName="node" presStyleLbl="node1" presStyleIdx="0" presStyleCnt="6">
        <dgm:presLayoutVars>
          <dgm:bulletEnabled val="1"/>
        </dgm:presLayoutVars>
      </dgm:prSet>
      <dgm:spPr/>
    </dgm:pt>
    <dgm:pt modelId="{FCEE4BDA-AEF1-4E01-9038-CEF61D021F0F}" type="pres">
      <dgm:prSet presAssocID="{16FA6FBF-D52E-4E9E-A7D9-4B3A99CE1993}" presName="sibTrans" presStyleCnt="0"/>
      <dgm:spPr/>
    </dgm:pt>
    <dgm:pt modelId="{3BCDB55A-347C-44F7-8645-6A4814176D4C}" type="pres">
      <dgm:prSet presAssocID="{49D1C70A-1975-4AA6-B20C-B2CA34720017}" presName="node" presStyleLbl="node1" presStyleIdx="1" presStyleCnt="6">
        <dgm:presLayoutVars>
          <dgm:bulletEnabled val="1"/>
        </dgm:presLayoutVars>
      </dgm:prSet>
      <dgm:spPr/>
    </dgm:pt>
    <dgm:pt modelId="{7630E56F-B825-4D1F-AC04-4B92D8FD90EA}" type="pres">
      <dgm:prSet presAssocID="{9A53640A-7BFA-4F1F-8482-76108C0E50AA}" presName="sibTrans" presStyleCnt="0"/>
      <dgm:spPr/>
    </dgm:pt>
    <dgm:pt modelId="{5F2AA161-32BF-422E-BD31-F4AB31E7EFC4}" type="pres">
      <dgm:prSet presAssocID="{D68CD42E-C629-4BA9-9D31-1DBE14CFCBD8}" presName="node" presStyleLbl="node1" presStyleIdx="2" presStyleCnt="6">
        <dgm:presLayoutVars>
          <dgm:bulletEnabled val="1"/>
        </dgm:presLayoutVars>
      </dgm:prSet>
      <dgm:spPr/>
    </dgm:pt>
    <dgm:pt modelId="{0AD8EC25-C61A-4F25-85C4-96DDB06A78AF}" type="pres">
      <dgm:prSet presAssocID="{581BD6BE-21EC-49B2-B529-D4E27FA32970}" presName="sibTrans" presStyleCnt="0"/>
      <dgm:spPr/>
    </dgm:pt>
    <dgm:pt modelId="{89376526-471F-4B90-8342-401AD5C583E7}" type="pres">
      <dgm:prSet presAssocID="{51C19250-FA08-472E-A4EA-604485D8A67F}" presName="node" presStyleLbl="node1" presStyleIdx="3" presStyleCnt="6">
        <dgm:presLayoutVars>
          <dgm:bulletEnabled val="1"/>
        </dgm:presLayoutVars>
      </dgm:prSet>
      <dgm:spPr/>
    </dgm:pt>
    <dgm:pt modelId="{7BCCF53D-7D28-40F5-ACDF-22A8A9D9935D}" type="pres">
      <dgm:prSet presAssocID="{E1325E7E-FC0D-42B2-95EF-B3771BF45877}" presName="sibTrans" presStyleCnt="0"/>
      <dgm:spPr/>
    </dgm:pt>
    <dgm:pt modelId="{37AD0B50-3529-49A1-9D43-18CC89F65931}" type="pres">
      <dgm:prSet presAssocID="{5D776EB3-25C2-4656-B043-D61C2C5B81F2}" presName="node" presStyleLbl="node1" presStyleIdx="4" presStyleCnt="6">
        <dgm:presLayoutVars>
          <dgm:bulletEnabled val="1"/>
        </dgm:presLayoutVars>
      </dgm:prSet>
      <dgm:spPr/>
    </dgm:pt>
    <dgm:pt modelId="{E2B02D3E-F676-4B9C-A7E8-C9649E9E2543}" type="pres">
      <dgm:prSet presAssocID="{D63D5A41-F147-45D7-B910-9D59CB6405C7}" presName="sibTrans" presStyleCnt="0"/>
      <dgm:spPr/>
    </dgm:pt>
    <dgm:pt modelId="{C5F95406-79BA-4FFB-AA51-0E0F0D2DB6DB}" type="pres">
      <dgm:prSet presAssocID="{D849B2F4-8F50-4FE4-8D6E-7E3436C01DAC}" presName="node" presStyleLbl="node1" presStyleIdx="5" presStyleCnt="6">
        <dgm:presLayoutVars>
          <dgm:bulletEnabled val="1"/>
        </dgm:presLayoutVars>
      </dgm:prSet>
      <dgm:spPr/>
    </dgm:pt>
  </dgm:ptLst>
  <dgm:cxnLst>
    <dgm:cxn modelId="{C44FA10A-BBD9-4A71-B277-59EA274BA7B1}" srcId="{FA13ADBC-6278-453F-A67C-48CE6CB3D800}" destId="{194A0531-35CF-4B6C-B367-46124241648A}" srcOrd="0" destOrd="0" parTransId="{84366C95-60F8-4510-819B-C861E25C7819}" sibTransId="{16FA6FBF-D52E-4E9E-A7D9-4B3A99CE1993}"/>
    <dgm:cxn modelId="{7AC8DC60-1F10-458E-B7BF-DEF2F42B92F5}" type="presOf" srcId="{5D776EB3-25C2-4656-B043-D61C2C5B81F2}" destId="{37AD0B50-3529-49A1-9D43-18CC89F65931}" srcOrd="0" destOrd="0" presId="urn:microsoft.com/office/officeart/2005/8/layout/default"/>
    <dgm:cxn modelId="{37F7FC68-A3CB-4453-96C7-1EE792BEB404}" srcId="{FA13ADBC-6278-453F-A67C-48CE6CB3D800}" destId="{5D776EB3-25C2-4656-B043-D61C2C5B81F2}" srcOrd="4" destOrd="0" parTransId="{FB1F88DF-3F8C-4495-ABF3-AFFA5C69A752}" sibTransId="{D63D5A41-F147-45D7-B910-9D59CB6405C7}"/>
    <dgm:cxn modelId="{971FDA69-B1B8-4BF4-AA6D-B51545BCDC4B}" type="presOf" srcId="{49D1C70A-1975-4AA6-B20C-B2CA34720017}" destId="{3BCDB55A-347C-44F7-8645-6A4814176D4C}" srcOrd="0" destOrd="0" presId="urn:microsoft.com/office/officeart/2005/8/layout/default"/>
    <dgm:cxn modelId="{DA7F264E-6DFA-4E2F-959A-5429B134186D}" type="presOf" srcId="{194A0531-35CF-4B6C-B367-46124241648A}" destId="{1CDCCE90-5576-447F-A8CB-D751DF02C4BD}" srcOrd="0" destOrd="0" presId="urn:microsoft.com/office/officeart/2005/8/layout/default"/>
    <dgm:cxn modelId="{27EB5556-7C4F-4C90-A2AD-F621D4ED9EA7}" srcId="{FA13ADBC-6278-453F-A67C-48CE6CB3D800}" destId="{49D1C70A-1975-4AA6-B20C-B2CA34720017}" srcOrd="1" destOrd="0" parTransId="{2D877B8E-F452-4794-8142-A33E52396203}" sibTransId="{9A53640A-7BFA-4F1F-8482-76108C0E50AA}"/>
    <dgm:cxn modelId="{9F72E783-7199-417A-B1E2-00394D657815}" srcId="{FA13ADBC-6278-453F-A67C-48CE6CB3D800}" destId="{D68CD42E-C629-4BA9-9D31-1DBE14CFCBD8}" srcOrd="2" destOrd="0" parTransId="{70314646-9B2B-495C-A0E1-8206B41994C7}" sibTransId="{581BD6BE-21EC-49B2-B529-D4E27FA32970}"/>
    <dgm:cxn modelId="{304DB49B-0020-4A3B-9E52-5B6DAB63AE07}" type="presOf" srcId="{FA13ADBC-6278-453F-A67C-48CE6CB3D800}" destId="{BE587CEB-ABB0-43F3-946C-09A655A12F3F}" srcOrd="0" destOrd="0" presId="urn:microsoft.com/office/officeart/2005/8/layout/default"/>
    <dgm:cxn modelId="{59AF93B8-8BC3-4EEB-B3FC-6EF94882B35B}" type="presOf" srcId="{D68CD42E-C629-4BA9-9D31-1DBE14CFCBD8}" destId="{5F2AA161-32BF-422E-BD31-F4AB31E7EFC4}" srcOrd="0" destOrd="0" presId="urn:microsoft.com/office/officeart/2005/8/layout/default"/>
    <dgm:cxn modelId="{E25C94E1-3B90-4DA5-A73F-7888510BC477}" srcId="{FA13ADBC-6278-453F-A67C-48CE6CB3D800}" destId="{51C19250-FA08-472E-A4EA-604485D8A67F}" srcOrd="3" destOrd="0" parTransId="{4CD06FC9-9FC9-4D2D-ACF1-DC7797033B63}" sibTransId="{E1325E7E-FC0D-42B2-95EF-B3771BF45877}"/>
    <dgm:cxn modelId="{645078E3-8A18-49F7-A434-33D2ABBEE352}" type="presOf" srcId="{51C19250-FA08-472E-A4EA-604485D8A67F}" destId="{89376526-471F-4B90-8342-401AD5C583E7}" srcOrd="0" destOrd="0" presId="urn:microsoft.com/office/officeart/2005/8/layout/default"/>
    <dgm:cxn modelId="{CD3702F6-4FA8-436C-A84E-6F01223EA72B}" type="presOf" srcId="{D849B2F4-8F50-4FE4-8D6E-7E3436C01DAC}" destId="{C5F95406-79BA-4FFB-AA51-0E0F0D2DB6DB}" srcOrd="0" destOrd="0" presId="urn:microsoft.com/office/officeart/2005/8/layout/default"/>
    <dgm:cxn modelId="{F2B595FA-B2BF-44F5-9C68-F0181ECC9FA3}" srcId="{FA13ADBC-6278-453F-A67C-48CE6CB3D800}" destId="{D849B2F4-8F50-4FE4-8D6E-7E3436C01DAC}" srcOrd="5" destOrd="0" parTransId="{C6AB5AAE-C1F3-4EE1-A9C5-E05BA7CEBC58}" sibTransId="{EA0BE3DE-9141-428C-8C43-D0BB95BAFFFA}"/>
    <dgm:cxn modelId="{E3EAF802-47B7-4120-9285-5522F28CB99C}" type="presParOf" srcId="{BE587CEB-ABB0-43F3-946C-09A655A12F3F}" destId="{1CDCCE90-5576-447F-A8CB-D751DF02C4BD}" srcOrd="0" destOrd="0" presId="urn:microsoft.com/office/officeart/2005/8/layout/default"/>
    <dgm:cxn modelId="{2F7F030B-9D48-4C11-ABFF-B754B7B1F26E}" type="presParOf" srcId="{BE587CEB-ABB0-43F3-946C-09A655A12F3F}" destId="{FCEE4BDA-AEF1-4E01-9038-CEF61D021F0F}" srcOrd="1" destOrd="0" presId="urn:microsoft.com/office/officeart/2005/8/layout/default"/>
    <dgm:cxn modelId="{55AA284B-C7CE-4E9F-B055-40C65F0C4F65}" type="presParOf" srcId="{BE587CEB-ABB0-43F3-946C-09A655A12F3F}" destId="{3BCDB55A-347C-44F7-8645-6A4814176D4C}" srcOrd="2" destOrd="0" presId="urn:microsoft.com/office/officeart/2005/8/layout/default"/>
    <dgm:cxn modelId="{432CD0D9-BABE-4DD1-9DE6-FEE016212EDB}" type="presParOf" srcId="{BE587CEB-ABB0-43F3-946C-09A655A12F3F}" destId="{7630E56F-B825-4D1F-AC04-4B92D8FD90EA}" srcOrd="3" destOrd="0" presId="urn:microsoft.com/office/officeart/2005/8/layout/default"/>
    <dgm:cxn modelId="{59426BBC-A7B3-4562-939F-E2C853A5F69D}" type="presParOf" srcId="{BE587CEB-ABB0-43F3-946C-09A655A12F3F}" destId="{5F2AA161-32BF-422E-BD31-F4AB31E7EFC4}" srcOrd="4" destOrd="0" presId="urn:microsoft.com/office/officeart/2005/8/layout/default"/>
    <dgm:cxn modelId="{38BA4399-6BCF-4B11-878A-B25DB4331448}" type="presParOf" srcId="{BE587CEB-ABB0-43F3-946C-09A655A12F3F}" destId="{0AD8EC25-C61A-4F25-85C4-96DDB06A78AF}" srcOrd="5" destOrd="0" presId="urn:microsoft.com/office/officeart/2005/8/layout/default"/>
    <dgm:cxn modelId="{E103D989-E740-4B55-B28F-C541CCB492A4}" type="presParOf" srcId="{BE587CEB-ABB0-43F3-946C-09A655A12F3F}" destId="{89376526-471F-4B90-8342-401AD5C583E7}" srcOrd="6" destOrd="0" presId="urn:microsoft.com/office/officeart/2005/8/layout/default"/>
    <dgm:cxn modelId="{47F5FD94-F48F-4412-9F57-C61114192D5F}" type="presParOf" srcId="{BE587CEB-ABB0-43F3-946C-09A655A12F3F}" destId="{7BCCF53D-7D28-40F5-ACDF-22A8A9D9935D}" srcOrd="7" destOrd="0" presId="urn:microsoft.com/office/officeart/2005/8/layout/default"/>
    <dgm:cxn modelId="{E53AB741-B099-4DCB-B272-1DEEBA869C90}" type="presParOf" srcId="{BE587CEB-ABB0-43F3-946C-09A655A12F3F}" destId="{37AD0B50-3529-49A1-9D43-18CC89F65931}" srcOrd="8" destOrd="0" presId="urn:microsoft.com/office/officeart/2005/8/layout/default"/>
    <dgm:cxn modelId="{02702AFA-BED6-4CE0-8C68-1C54086CD255}" type="presParOf" srcId="{BE587CEB-ABB0-43F3-946C-09A655A12F3F}" destId="{E2B02D3E-F676-4B9C-A7E8-C9649E9E2543}" srcOrd="9" destOrd="0" presId="urn:microsoft.com/office/officeart/2005/8/layout/default"/>
    <dgm:cxn modelId="{506DBEFF-AD7D-4CBB-906A-FC6E77F631A3}" type="presParOf" srcId="{BE587CEB-ABB0-43F3-946C-09A655A12F3F}" destId="{C5F95406-79BA-4FFB-AA51-0E0F0D2DB6DB}"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94E276-F716-42C9-8640-A2EE1FF36727}" type="doc">
      <dgm:prSet loTypeId="urn:microsoft.com/office/officeart/2005/8/layout/default" loCatId="list" qsTypeId="urn:microsoft.com/office/officeart/2005/8/quickstyle/simple3" qsCatId="simple" csTypeId="urn:microsoft.com/office/officeart/2005/8/colors/accent1_2" csCatId="accent1" phldr="1"/>
      <dgm:spPr/>
      <dgm:t>
        <a:bodyPr/>
        <a:lstStyle/>
        <a:p>
          <a:endParaRPr lang="bg-BG"/>
        </a:p>
      </dgm:t>
    </dgm:pt>
    <dgm:pt modelId="{3E82DCA2-7CBB-4726-A6B4-B91E1B956A5D}">
      <dgm:prSet phldrT="[Text]"/>
      <dgm:spPr/>
      <dgm:t>
        <a:bodyPr/>
        <a:lstStyle/>
        <a:p>
          <a:r>
            <a:rPr lang="en-US" b="0" dirty="0"/>
            <a:t>Low overall demand for labor due to limited vacancies and job openings and lack of relevant skills and qualifications of the available workforce for vacant jobs</a:t>
          </a:r>
          <a:endParaRPr lang="bg-BG" b="0" dirty="0"/>
        </a:p>
      </dgm:t>
    </dgm:pt>
    <dgm:pt modelId="{511C935A-CE6E-4733-A4E8-94723FDCC851}" type="parTrans" cxnId="{CB9307A7-BEA4-4B02-A68C-F434C79B2A6E}">
      <dgm:prSet/>
      <dgm:spPr/>
      <dgm:t>
        <a:bodyPr/>
        <a:lstStyle/>
        <a:p>
          <a:endParaRPr lang="bg-BG"/>
        </a:p>
      </dgm:t>
    </dgm:pt>
    <dgm:pt modelId="{1C5B429B-A48D-4DD7-834B-AC78C68BBC88}" type="sibTrans" cxnId="{CB9307A7-BEA4-4B02-A68C-F434C79B2A6E}">
      <dgm:prSet/>
      <dgm:spPr/>
      <dgm:t>
        <a:bodyPr/>
        <a:lstStyle/>
        <a:p>
          <a:endParaRPr lang="bg-BG"/>
        </a:p>
      </dgm:t>
    </dgm:pt>
    <dgm:pt modelId="{4DA2BDBA-5424-41A0-8C89-3E40518644CF}">
      <dgm:prSet phldrT="[Text]"/>
      <dgm:spPr/>
      <dgm:t>
        <a:bodyPr/>
        <a:lstStyle/>
        <a:p>
          <a:r>
            <a:rPr lang="en-US" dirty="0"/>
            <a:t>ALMPs – recent, of small-scale and underfinanced</a:t>
          </a:r>
          <a:endParaRPr lang="bg-BG" dirty="0"/>
        </a:p>
      </dgm:t>
    </dgm:pt>
    <dgm:pt modelId="{B94792AB-108A-4CB2-BAD9-DFE2831D0581}" type="parTrans" cxnId="{89233F45-8E86-46FC-B601-2DBCBDA505E3}">
      <dgm:prSet/>
      <dgm:spPr/>
      <dgm:t>
        <a:bodyPr/>
        <a:lstStyle/>
        <a:p>
          <a:endParaRPr lang="bg-BG"/>
        </a:p>
      </dgm:t>
    </dgm:pt>
    <dgm:pt modelId="{55A7C423-BDC7-4297-9DFA-18D8C5BF9F1B}" type="sibTrans" cxnId="{89233F45-8E86-46FC-B601-2DBCBDA505E3}">
      <dgm:prSet/>
      <dgm:spPr/>
      <dgm:t>
        <a:bodyPr/>
        <a:lstStyle/>
        <a:p>
          <a:endParaRPr lang="bg-BG"/>
        </a:p>
      </dgm:t>
    </dgm:pt>
    <dgm:pt modelId="{B94AC76C-3F67-457A-A297-2204265546DA}">
      <dgm:prSet phldrT="[Text]"/>
      <dgm:spPr/>
      <dgm:t>
        <a:bodyPr/>
        <a:lstStyle/>
        <a:p>
          <a:r>
            <a:rPr lang="en-US" b="0" dirty="0"/>
            <a:t>Gaps in the institutional set up for ALMPs implementation and weak inter-institutional coordination</a:t>
          </a:r>
          <a:endParaRPr lang="bg-BG" b="0" dirty="0"/>
        </a:p>
      </dgm:t>
    </dgm:pt>
    <dgm:pt modelId="{7790EE70-C985-4BA7-AEB7-F1019C053FF3}" type="parTrans" cxnId="{ECA009EC-6EB3-42A3-82E9-6B27BE982D0E}">
      <dgm:prSet/>
      <dgm:spPr/>
      <dgm:t>
        <a:bodyPr/>
        <a:lstStyle/>
        <a:p>
          <a:endParaRPr lang="bg-BG"/>
        </a:p>
      </dgm:t>
    </dgm:pt>
    <dgm:pt modelId="{02130CC5-DDB7-4ACA-9047-EA07D6F2027E}" type="sibTrans" cxnId="{ECA009EC-6EB3-42A3-82E9-6B27BE982D0E}">
      <dgm:prSet/>
      <dgm:spPr/>
      <dgm:t>
        <a:bodyPr/>
        <a:lstStyle/>
        <a:p>
          <a:endParaRPr lang="bg-BG"/>
        </a:p>
      </dgm:t>
    </dgm:pt>
    <dgm:pt modelId="{C879CCFA-2D10-4D65-99E3-6345D18D6246}">
      <dgm:prSet phldrT="[Text]"/>
      <dgm:spPr/>
      <dgm:t>
        <a:bodyPr/>
        <a:lstStyle/>
        <a:p>
          <a:r>
            <a:rPr lang="en-US" b="0" dirty="0"/>
            <a:t>Weak monitoring and evaluation of programs, limited follow-up on registered with the Worknet</a:t>
          </a:r>
          <a:endParaRPr lang="bg-BG" b="0" dirty="0"/>
        </a:p>
      </dgm:t>
    </dgm:pt>
    <dgm:pt modelId="{69577CC4-3C4D-40E5-8509-A419A9A13A46}" type="sibTrans" cxnId="{671A4438-036E-4B1A-AAC3-C070935DE07A}">
      <dgm:prSet/>
      <dgm:spPr/>
      <dgm:t>
        <a:bodyPr/>
        <a:lstStyle/>
        <a:p>
          <a:endParaRPr lang="bg-BG"/>
        </a:p>
      </dgm:t>
    </dgm:pt>
    <dgm:pt modelId="{F3FCEF35-D67C-4951-AE60-B0AD53260B2E}" type="parTrans" cxnId="{671A4438-036E-4B1A-AAC3-C070935DE07A}">
      <dgm:prSet/>
      <dgm:spPr/>
      <dgm:t>
        <a:bodyPr/>
        <a:lstStyle/>
        <a:p>
          <a:endParaRPr lang="bg-BG"/>
        </a:p>
      </dgm:t>
    </dgm:pt>
    <dgm:pt modelId="{2A3F9661-65D6-46A4-AFD7-9B580D94EC2E}">
      <dgm:prSet phldrT="[Text]"/>
      <dgm:spPr/>
      <dgm:t>
        <a:bodyPr/>
        <a:lstStyle/>
        <a:p>
          <a:r>
            <a:rPr lang="en-US" b="0"/>
            <a:t>Activation </a:t>
          </a:r>
          <a:r>
            <a:rPr lang="en-US" b="0" dirty="0"/>
            <a:t>Strategy is not yet in place</a:t>
          </a:r>
          <a:endParaRPr lang="bg-BG" b="0" dirty="0"/>
        </a:p>
      </dgm:t>
    </dgm:pt>
    <dgm:pt modelId="{B8485B96-1700-457B-AA13-18F7527A87C6}" type="parTrans" cxnId="{3651D38E-0EB6-46B3-A2B7-448DE96AB15A}">
      <dgm:prSet/>
      <dgm:spPr/>
      <dgm:t>
        <a:bodyPr/>
        <a:lstStyle/>
        <a:p>
          <a:endParaRPr lang="bg-BG"/>
        </a:p>
      </dgm:t>
    </dgm:pt>
    <dgm:pt modelId="{AEB09126-77C1-4A33-8854-5325BE34D040}" type="sibTrans" cxnId="{3651D38E-0EB6-46B3-A2B7-448DE96AB15A}">
      <dgm:prSet/>
      <dgm:spPr/>
      <dgm:t>
        <a:bodyPr/>
        <a:lstStyle/>
        <a:p>
          <a:endParaRPr lang="bg-BG"/>
        </a:p>
      </dgm:t>
    </dgm:pt>
    <dgm:pt modelId="{9009ED3F-86A3-4914-B230-29CE855703B7}">
      <dgm:prSet phldrT="[Text]"/>
      <dgm:spPr/>
      <dgm:t>
        <a:bodyPr/>
        <a:lstStyle/>
        <a:p>
          <a:r>
            <a:rPr lang="en-US" b="0"/>
            <a:t>Potential disincentives related to the TSA benefit design and implementation</a:t>
          </a:r>
          <a:endParaRPr lang="bg-BG" b="0" dirty="0"/>
        </a:p>
      </dgm:t>
    </dgm:pt>
    <dgm:pt modelId="{D0851107-B8D7-4D74-B827-318E2CDEFE21}" type="parTrans" cxnId="{25FC68C0-A400-4901-ABE3-3EA43298640A}">
      <dgm:prSet/>
      <dgm:spPr/>
      <dgm:t>
        <a:bodyPr/>
        <a:lstStyle/>
        <a:p>
          <a:endParaRPr lang="bg-BG"/>
        </a:p>
      </dgm:t>
    </dgm:pt>
    <dgm:pt modelId="{574173EA-D3DC-46AE-8628-785AA7F2F274}" type="sibTrans" cxnId="{25FC68C0-A400-4901-ABE3-3EA43298640A}">
      <dgm:prSet/>
      <dgm:spPr/>
      <dgm:t>
        <a:bodyPr/>
        <a:lstStyle/>
        <a:p>
          <a:endParaRPr lang="bg-BG"/>
        </a:p>
      </dgm:t>
    </dgm:pt>
    <dgm:pt modelId="{44C66E62-0E62-4358-8178-D833E9331371}" type="pres">
      <dgm:prSet presAssocID="{BF94E276-F716-42C9-8640-A2EE1FF36727}" presName="diagram" presStyleCnt="0">
        <dgm:presLayoutVars>
          <dgm:dir/>
          <dgm:resizeHandles val="exact"/>
        </dgm:presLayoutVars>
      </dgm:prSet>
      <dgm:spPr/>
    </dgm:pt>
    <dgm:pt modelId="{8F847BAD-A54F-43E3-99E1-7196E7B28C74}" type="pres">
      <dgm:prSet presAssocID="{3E82DCA2-7CBB-4726-A6B4-B91E1B956A5D}" presName="node" presStyleLbl="node1" presStyleIdx="0" presStyleCnt="6">
        <dgm:presLayoutVars>
          <dgm:bulletEnabled val="1"/>
        </dgm:presLayoutVars>
      </dgm:prSet>
      <dgm:spPr/>
    </dgm:pt>
    <dgm:pt modelId="{2A78B80E-3149-416C-96BE-20009E368B8F}" type="pres">
      <dgm:prSet presAssocID="{1C5B429B-A48D-4DD7-834B-AC78C68BBC88}" presName="sibTrans" presStyleCnt="0"/>
      <dgm:spPr/>
    </dgm:pt>
    <dgm:pt modelId="{E2765C13-E7B9-4CE0-9D5C-EBD24F1E9B3F}" type="pres">
      <dgm:prSet presAssocID="{2A3F9661-65D6-46A4-AFD7-9B580D94EC2E}" presName="node" presStyleLbl="node1" presStyleIdx="1" presStyleCnt="6">
        <dgm:presLayoutVars>
          <dgm:bulletEnabled val="1"/>
        </dgm:presLayoutVars>
      </dgm:prSet>
      <dgm:spPr/>
    </dgm:pt>
    <dgm:pt modelId="{F88CCA96-D510-4F2B-BA22-DE1C9F0B8C1F}" type="pres">
      <dgm:prSet presAssocID="{AEB09126-77C1-4A33-8854-5325BE34D040}" presName="sibTrans" presStyleCnt="0"/>
      <dgm:spPr/>
    </dgm:pt>
    <dgm:pt modelId="{09746B37-1F3B-4D64-AB08-5BF5209C1373}" type="pres">
      <dgm:prSet presAssocID="{4DA2BDBA-5424-41A0-8C89-3E40518644CF}" presName="node" presStyleLbl="node1" presStyleIdx="2" presStyleCnt="6">
        <dgm:presLayoutVars>
          <dgm:bulletEnabled val="1"/>
        </dgm:presLayoutVars>
      </dgm:prSet>
      <dgm:spPr/>
    </dgm:pt>
    <dgm:pt modelId="{4CB1394B-666D-4F7E-9A10-E67B009A0EB6}" type="pres">
      <dgm:prSet presAssocID="{55A7C423-BDC7-4297-9DFA-18D8C5BF9F1B}" presName="sibTrans" presStyleCnt="0"/>
      <dgm:spPr/>
    </dgm:pt>
    <dgm:pt modelId="{96B721C9-E1A1-406F-AF0E-F9B453D74CF3}" type="pres">
      <dgm:prSet presAssocID="{B94AC76C-3F67-457A-A297-2204265546DA}" presName="node" presStyleLbl="node1" presStyleIdx="3" presStyleCnt="6">
        <dgm:presLayoutVars>
          <dgm:bulletEnabled val="1"/>
        </dgm:presLayoutVars>
      </dgm:prSet>
      <dgm:spPr/>
    </dgm:pt>
    <dgm:pt modelId="{862F04FA-3106-4F6B-9C2C-6B60DBFE9E9F}" type="pres">
      <dgm:prSet presAssocID="{02130CC5-DDB7-4ACA-9047-EA07D6F2027E}" presName="sibTrans" presStyleCnt="0"/>
      <dgm:spPr/>
    </dgm:pt>
    <dgm:pt modelId="{9D27F341-6788-48CC-9193-00D880770328}" type="pres">
      <dgm:prSet presAssocID="{C879CCFA-2D10-4D65-99E3-6345D18D6246}" presName="node" presStyleLbl="node1" presStyleIdx="4" presStyleCnt="6">
        <dgm:presLayoutVars>
          <dgm:bulletEnabled val="1"/>
        </dgm:presLayoutVars>
      </dgm:prSet>
      <dgm:spPr/>
    </dgm:pt>
    <dgm:pt modelId="{87770C66-E79C-4C4C-8000-E229F42DEB75}" type="pres">
      <dgm:prSet presAssocID="{69577CC4-3C4D-40E5-8509-A419A9A13A46}" presName="sibTrans" presStyleCnt="0"/>
      <dgm:spPr/>
    </dgm:pt>
    <dgm:pt modelId="{9DC1D3B6-FF13-45AC-8C0E-DFD20087F85A}" type="pres">
      <dgm:prSet presAssocID="{9009ED3F-86A3-4914-B230-29CE855703B7}" presName="node" presStyleLbl="node1" presStyleIdx="5" presStyleCnt="6">
        <dgm:presLayoutVars>
          <dgm:bulletEnabled val="1"/>
        </dgm:presLayoutVars>
      </dgm:prSet>
      <dgm:spPr/>
    </dgm:pt>
  </dgm:ptLst>
  <dgm:cxnLst>
    <dgm:cxn modelId="{4D216A33-24BA-4C43-B046-E9A4B5048BBB}" type="presOf" srcId="{B94AC76C-3F67-457A-A297-2204265546DA}" destId="{96B721C9-E1A1-406F-AF0E-F9B453D74CF3}" srcOrd="0" destOrd="0" presId="urn:microsoft.com/office/officeart/2005/8/layout/default"/>
    <dgm:cxn modelId="{671A4438-036E-4B1A-AAC3-C070935DE07A}" srcId="{BF94E276-F716-42C9-8640-A2EE1FF36727}" destId="{C879CCFA-2D10-4D65-99E3-6345D18D6246}" srcOrd="4" destOrd="0" parTransId="{F3FCEF35-D67C-4951-AE60-B0AD53260B2E}" sibTransId="{69577CC4-3C4D-40E5-8509-A419A9A13A46}"/>
    <dgm:cxn modelId="{89233F45-8E86-46FC-B601-2DBCBDA505E3}" srcId="{BF94E276-F716-42C9-8640-A2EE1FF36727}" destId="{4DA2BDBA-5424-41A0-8C89-3E40518644CF}" srcOrd="2" destOrd="0" parTransId="{B94792AB-108A-4CB2-BAD9-DFE2831D0581}" sibTransId="{55A7C423-BDC7-4297-9DFA-18D8C5BF9F1B}"/>
    <dgm:cxn modelId="{B906F98A-BE7F-4718-84E5-781C06D0A490}" type="presOf" srcId="{3E82DCA2-7CBB-4726-A6B4-B91E1B956A5D}" destId="{8F847BAD-A54F-43E3-99E1-7196E7B28C74}" srcOrd="0" destOrd="0" presId="urn:microsoft.com/office/officeart/2005/8/layout/default"/>
    <dgm:cxn modelId="{1A3C048E-5585-4405-8BD0-A9C861552CB7}" type="presOf" srcId="{9009ED3F-86A3-4914-B230-29CE855703B7}" destId="{9DC1D3B6-FF13-45AC-8C0E-DFD20087F85A}" srcOrd="0" destOrd="0" presId="urn:microsoft.com/office/officeart/2005/8/layout/default"/>
    <dgm:cxn modelId="{3651D38E-0EB6-46B3-A2B7-448DE96AB15A}" srcId="{BF94E276-F716-42C9-8640-A2EE1FF36727}" destId="{2A3F9661-65D6-46A4-AFD7-9B580D94EC2E}" srcOrd="1" destOrd="0" parTransId="{B8485B96-1700-457B-AA13-18F7527A87C6}" sibTransId="{AEB09126-77C1-4A33-8854-5325BE34D040}"/>
    <dgm:cxn modelId="{9D74FC8F-EB89-45E9-BB8F-CF0F44EC15B1}" type="presOf" srcId="{4DA2BDBA-5424-41A0-8C89-3E40518644CF}" destId="{09746B37-1F3B-4D64-AB08-5BF5209C1373}" srcOrd="0" destOrd="0" presId="urn:microsoft.com/office/officeart/2005/8/layout/default"/>
    <dgm:cxn modelId="{CB9307A7-BEA4-4B02-A68C-F434C79B2A6E}" srcId="{BF94E276-F716-42C9-8640-A2EE1FF36727}" destId="{3E82DCA2-7CBB-4726-A6B4-B91E1B956A5D}" srcOrd="0" destOrd="0" parTransId="{511C935A-CE6E-4733-A4E8-94723FDCC851}" sibTransId="{1C5B429B-A48D-4DD7-834B-AC78C68BBC88}"/>
    <dgm:cxn modelId="{17CA56B1-42AB-4CF0-B4DB-FCAD7B297B24}" type="presOf" srcId="{C879CCFA-2D10-4D65-99E3-6345D18D6246}" destId="{9D27F341-6788-48CC-9193-00D880770328}" srcOrd="0" destOrd="0" presId="urn:microsoft.com/office/officeart/2005/8/layout/default"/>
    <dgm:cxn modelId="{D00ED1BE-0479-4D31-BB05-C371B372C746}" type="presOf" srcId="{BF94E276-F716-42C9-8640-A2EE1FF36727}" destId="{44C66E62-0E62-4358-8178-D833E9331371}" srcOrd="0" destOrd="0" presId="urn:microsoft.com/office/officeart/2005/8/layout/default"/>
    <dgm:cxn modelId="{25FC68C0-A400-4901-ABE3-3EA43298640A}" srcId="{BF94E276-F716-42C9-8640-A2EE1FF36727}" destId="{9009ED3F-86A3-4914-B230-29CE855703B7}" srcOrd="5" destOrd="0" parTransId="{D0851107-B8D7-4D74-B827-318E2CDEFE21}" sibTransId="{574173EA-D3DC-46AE-8628-785AA7F2F274}"/>
    <dgm:cxn modelId="{ECA009EC-6EB3-42A3-82E9-6B27BE982D0E}" srcId="{BF94E276-F716-42C9-8640-A2EE1FF36727}" destId="{B94AC76C-3F67-457A-A297-2204265546DA}" srcOrd="3" destOrd="0" parTransId="{7790EE70-C985-4BA7-AEB7-F1019C053FF3}" sibTransId="{02130CC5-DDB7-4ACA-9047-EA07D6F2027E}"/>
    <dgm:cxn modelId="{A3C42BEE-0F77-4814-89A9-AB5FA4AAA142}" type="presOf" srcId="{2A3F9661-65D6-46A4-AFD7-9B580D94EC2E}" destId="{E2765C13-E7B9-4CE0-9D5C-EBD24F1E9B3F}" srcOrd="0" destOrd="0" presId="urn:microsoft.com/office/officeart/2005/8/layout/default"/>
    <dgm:cxn modelId="{B3D2C123-E4DD-4091-80BB-DBD80013510D}" type="presParOf" srcId="{44C66E62-0E62-4358-8178-D833E9331371}" destId="{8F847BAD-A54F-43E3-99E1-7196E7B28C74}" srcOrd="0" destOrd="0" presId="urn:microsoft.com/office/officeart/2005/8/layout/default"/>
    <dgm:cxn modelId="{34287AC0-F0E6-4852-B553-51985E49AC86}" type="presParOf" srcId="{44C66E62-0E62-4358-8178-D833E9331371}" destId="{2A78B80E-3149-416C-96BE-20009E368B8F}" srcOrd="1" destOrd="0" presId="urn:microsoft.com/office/officeart/2005/8/layout/default"/>
    <dgm:cxn modelId="{A55FE935-09F4-45EC-B6B4-EA961CB9785B}" type="presParOf" srcId="{44C66E62-0E62-4358-8178-D833E9331371}" destId="{E2765C13-E7B9-4CE0-9D5C-EBD24F1E9B3F}" srcOrd="2" destOrd="0" presId="urn:microsoft.com/office/officeart/2005/8/layout/default"/>
    <dgm:cxn modelId="{CE2552B7-26BA-43A2-B647-AEEBDABF679D}" type="presParOf" srcId="{44C66E62-0E62-4358-8178-D833E9331371}" destId="{F88CCA96-D510-4F2B-BA22-DE1C9F0B8C1F}" srcOrd="3" destOrd="0" presId="urn:microsoft.com/office/officeart/2005/8/layout/default"/>
    <dgm:cxn modelId="{863C0ECA-BDD9-43E0-BC58-380BA308A211}" type="presParOf" srcId="{44C66E62-0E62-4358-8178-D833E9331371}" destId="{09746B37-1F3B-4D64-AB08-5BF5209C1373}" srcOrd="4" destOrd="0" presId="urn:microsoft.com/office/officeart/2005/8/layout/default"/>
    <dgm:cxn modelId="{465BB1F9-3A2C-4B69-BCA3-8154D213F1F5}" type="presParOf" srcId="{44C66E62-0E62-4358-8178-D833E9331371}" destId="{4CB1394B-666D-4F7E-9A10-E67B009A0EB6}" srcOrd="5" destOrd="0" presId="urn:microsoft.com/office/officeart/2005/8/layout/default"/>
    <dgm:cxn modelId="{5D2A68B2-3A6C-4662-9A88-7B573CA7B0C3}" type="presParOf" srcId="{44C66E62-0E62-4358-8178-D833E9331371}" destId="{96B721C9-E1A1-406F-AF0E-F9B453D74CF3}" srcOrd="6" destOrd="0" presId="urn:microsoft.com/office/officeart/2005/8/layout/default"/>
    <dgm:cxn modelId="{3D579D8B-1FEA-4141-B236-F7B9CCCBCA75}" type="presParOf" srcId="{44C66E62-0E62-4358-8178-D833E9331371}" destId="{862F04FA-3106-4F6B-9C2C-6B60DBFE9E9F}" srcOrd="7" destOrd="0" presId="urn:microsoft.com/office/officeart/2005/8/layout/default"/>
    <dgm:cxn modelId="{8362047D-164D-4D0F-8BB7-3E61BDDE4D99}" type="presParOf" srcId="{44C66E62-0E62-4358-8178-D833E9331371}" destId="{9D27F341-6788-48CC-9193-00D880770328}" srcOrd="8" destOrd="0" presId="urn:microsoft.com/office/officeart/2005/8/layout/default"/>
    <dgm:cxn modelId="{4A23E694-DA2A-4E38-9C46-E74C3B4A9138}" type="presParOf" srcId="{44C66E62-0E62-4358-8178-D833E9331371}" destId="{87770C66-E79C-4C4C-8000-E229F42DEB75}" srcOrd="9" destOrd="0" presId="urn:microsoft.com/office/officeart/2005/8/layout/default"/>
    <dgm:cxn modelId="{9D9D9CEA-A4F0-4F17-BDB7-1A3548E97346}" type="presParOf" srcId="{44C66E62-0E62-4358-8178-D833E9331371}" destId="{9DC1D3B6-FF13-45AC-8C0E-DFD20087F85A}"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DCCE90-5576-447F-A8CB-D751DF02C4BD}">
      <dsp:nvSpPr>
        <dsp:cNvPr id="0" name=""/>
        <dsp:cNvSpPr/>
      </dsp:nvSpPr>
      <dsp:spPr>
        <a:xfrm>
          <a:off x="0" y="585762"/>
          <a:ext cx="2637730" cy="158263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1. State Program on professional training and retraining and qualification raising of job seekers</a:t>
          </a:r>
          <a:endParaRPr lang="bg-BG" sz="1600" kern="1200" dirty="0"/>
        </a:p>
      </dsp:txBody>
      <dsp:txXfrm>
        <a:off x="0" y="585762"/>
        <a:ext cx="2637730" cy="1582638"/>
      </dsp:txXfrm>
    </dsp:sp>
    <dsp:sp modelId="{3BCDB55A-347C-44F7-8645-6A4814176D4C}">
      <dsp:nvSpPr>
        <dsp:cNvPr id="0" name=""/>
        <dsp:cNvSpPr/>
      </dsp:nvSpPr>
      <dsp:spPr>
        <a:xfrm>
          <a:off x="2901503" y="585762"/>
          <a:ext cx="2637730" cy="158263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2. Employment Support Services / Wage Subsidies</a:t>
          </a:r>
          <a:endParaRPr lang="bg-BG" sz="1600" kern="1200" dirty="0"/>
        </a:p>
      </dsp:txBody>
      <dsp:txXfrm>
        <a:off x="2901503" y="585762"/>
        <a:ext cx="2637730" cy="1582638"/>
      </dsp:txXfrm>
    </dsp:sp>
    <dsp:sp modelId="{5F2AA161-32BF-422E-BD31-F4AB31E7EFC4}">
      <dsp:nvSpPr>
        <dsp:cNvPr id="0" name=""/>
        <dsp:cNvSpPr/>
      </dsp:nvSpPr>
      <dsp:spPr>
        <a:xfrm>
          <a:off x="5803007" y="585762"/>
          <a:ext cx="2637730" cy="158263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3. Intermediation services</a:t>
          </a:r>
          <a:endParaRPr lang="bg-BG" sz="1600" kern="1200" dirty="0"/>
        </a:p>
      </dsp:txBody>
      <dsp:txXfrm>
        <a:off x="5803007" y="585762"/>
        <a:ext cx="2637730" cy="1582638"/>
      </dsp:txXfrm>
    </dsp:sp>
    <dsp:sp modelId="{89376526-471F-4B90-8342-401AD5C583E7}">
      <dsp:nvSpPr>
        <dsp:cNvPr id="0" name=""/>
        <dsp:cNvSpPr/>
      </dsp:nvSpPr>
      <dsp:spPr>
        <a:xfrm>
          <a:off x="0" y="2432174"/>
          <a:ext cx="2637730" cy="158263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4. Employment promotion services</a:t>
          </a:r>
          <a:endParaRPr lang="bg-BG" sz="1600" kern="1200" dirty="0"/>
        </a:p>
      </dsp:txBody>
      <dsp:txXfrm>
        <a:off x="0" y="2432174"/>
        <a:ext cx="2637730" cy="1582638"/>
      </dsp:txXfrm>
    </dsp:sp>
    <dsp:sp modelId="{37AD0B50-3529-49A1-9D43-18CC89F65931}">
      <dsp:nvSpPr>
        <dsp:cNvPr id="0" name=""/>
        <dsp:cNvSpPr/>
      </dsp:nvSpPr>
      <dsp:spPr>
        <a:xfrm>
          <a:off x="2901503" y="2432174"/>
          <a:ext cx="2637730" cy="158263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5. Job fairs and mass interviews</a:t>
          </a:r>
          <a:endParaRPr lang="bg-BG" sz="1600" kern="1200" dirty="0"/>
        </a:p>
      </dsp:txBody>
      <dsp:txXfrm>
        <a:off x="2901503" y="2432174"/>
        <a:ext cx="2637730" cy="1582638"/>
      </dsp:txXfrm>
    </dsp:sp>
    <dsp:sp modelId="{C5F95406-79BA-4FFB-AA51-0E0F0D2DB6DB}">
      <dsp:nvSpPr>
        <dsp:cNvPr id="0" name=""/>
        <dsp:cNvSpPr/>
      </dsp:nvSpPr>
      <dsp:spPr>
        <a:xfrm>
          <a:off x="5803007" y="2432174"/>
          <a:ext cx="2637730" cy="158263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6. Internship program to boost employment of mostly vulnerable groups (unemployed, low-skilled, youth, stateless people, people with special needs)</a:t>
          </a:r>
          <a:endParaRPr lang="bg-BG" sz="1600" kern="1200" dirty="0"/>
        </a:p>
      </dsp:txBody>
      <dsp:txXfrm>
        <a:off x="5803007" y="2432174"/>
        <a:ext cx="2637730" cy="15826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847BAD-A54F-43E3-99E1-7196E7B28C74}">
      <dsp:nvSpPr>
        <dsp:cNvPr id="0" name=""/>
        <dsp:cNvSpPr/>
      </dsp:nvSpPr>
      <dsp:spPr>
        <a:xfrm>
          <a:off x="0" y="666693"/>
          <a:ext cx="2632090" cy="157925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t>Low overall demand for labor due to limited vacancies and job openings and lack of relevant skills and qualifications of the available workforce for vacant jobs</a:t>
          </a:r>
          <a:endParaRPr lang="bg-BG" sz="1500" b="0" kern="1200" dirty="0"/>
        </a:p>
      </dsp:txBody>
      <dsp:txXfrm>
        <a:off x="0" y="666693"/>
        <a:ext cx="2632090" cy="1579254"/>
      </dsp:txXfrm>
    </dsp:sp>
    <dsp:sp modelId="{E2765C13-E7B9-4CE0-9D5C-EBD24F1E9B3F}">
      <dsp:nvSpPr>
        <dsp:cNvPr id="0" name=""/>
        <dsp:cNvSpPr/>
      </dsp:nvSpPr>
      <dsp:spPr>
        <a:xfrm>
          <a:off x="2895299" y="666693"/>
          <a:ext cx="2632090" cy="157925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a:t>Activation </a:t>
          </a:r>
          <a:r>
            <a:rPr lang="en-US" sz="1500" b="0" kern="1200" dirty="0"/>
            <a:t>Strategy is not yet in place</a:t>
          </a:r>
          <a:endParaRPr lang="bg-BG" sz="1500" b="0" kern="1200" dirty="0"/>
        </a:p>
      </dsp:txBody>
      <dsp:txXfrm>
        <a:off x="2895299" y="666693"/>
        <a:ext cx="2632090" cy="1579254"/>
      </dsp:txXfrm>
    </dsp:sp>
    <dsp:sp modelId="{09746B37-1F3B-4D64-AB08-5BF5209C1373}">
      <dsp:nvSpPr>
        <dsp:cNvPr id="0" name=""/>
        <dsp:cNvSpPr/>
      </dsp:nvSpPr>
      <dsp:spPr>
        <a:xfrm>
          <a:off x="5790599" y="666693"/>
          <a:ext cx="2632090" cy="157925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ALMPs – recent, of small-scale and underfinanced</a:t>
          </a:r>
          <a:endParaRPr lang="bg-BG" sz="1500" kern="1200" dirty="0"/>
        </a:p>
      </dsp:txBody>
      <dsp:txXfrm>
        <a:off x="5790599" y="666693"/>
        <a:ext cx="2632090" cy="1579254"/>
      </dsp:txXfrm>
    </dsp:sp>
    <dsp:sp modelId="{96B721C9-E1A1-406F-AF0E-F9B453D74CF3}">
      <dsp:nvSpPr>
        <dsp:cNvPr id="0" name=""/>
        <dsp:cNvSpPr/>
      </dsp:nvSpPr>
      <dsp:spPr>
        <a:xfrm>
          <a:off x="0" y="2509157"/>
          <a:ext cx="2632090" cy="157925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t>Gaps in the institutional set up for ALMPs implementation and weak inter-institutional coordination</a:t>
          </a:r>
          <a:endParaRPr lang="bg-BG" sz="1500" b="0" kern="1200" dirty="0"/>
        </a:p>
      </dsp:txBody>
      <dsp:txXfrm>
        <a:off x="0" y="2509157"/>
        <a:ext cx="2632090" cy="1579254"/>
      </dsp:txXfrm>
    </dsp:sp>
    <dsp:sp modelId="{9D27F341-6788-48CC-9193-00D880770328}">
      <dsp:nvSpPr>
        <dsp:cNvPr id="0" name=""/>
        <dsp:cNvSpPr/>
      </dsp:nvSpPr>
      <dsp:spPr>
        <a:xfrm>
          <a:off x="2895299" y="2509157"/>
          <a:ext cx="2632090" cy="157925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t>Weak monitoring and evaluation of programs, limited follow-up on registered with the Worknet</a:t>
          </a:r>
          <a:endParaRPr lang="bg-BG" sz="1500" b="0" kern="1200" dirty="0"/>
        </a:p>
      </dsp:txBody>
      <dsp:txXfrm>
        <a:off x="2895299" y="2509157"/>
        <a:ext cx="2632090" cy="1579254"/>
      </dsp:txXfrm>
    </dsp:sp>
    <dsp:sp modelId="{9DC1D3B6-FF13-45AC-8C0E-DFD20087F85A}">
      <dsp:nvSpPr>
        <dsp:cNvPr id="0" name=""/>
        <dsp:cNvSpPr/>
      </dsp:nvSpPr>
      <dsp:spPr>
        <a:xfrm>
          <a:off x="5790599" y="2509157"/>
          <a:ext cx="2632090" cy="157925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a:t>Potential disincentives related to the TSA benefit design and implementation</a:t>
          </a:r>
          <a:endParaRPr lang="bg-BG" sz="1500" b="0" kern="1200" dirty="0"/>
        </a:p>
      </dsp:txBody>
      <dsp:txXfrm>
        <a:off x="5790599" y="2509157"/>
        <a:ext cx="2632090" cy="157925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ea typeface="+mn-ea"/>
                <a:cs typeface="Times New Roman" pitchFamily="18"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26C646A4-BB9B-4B8C-855E-D46909ACE4EC}" type="datetimeFigureOut">
              <a:rPr lang="en-US"/>
              <a:pPr>
                <a:defRPr/>
              </a:pPr>
              <a:t>12/5/2019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ea typeface="+mn-ea"/>
                <a:cs typeface="Times New Roman" pitchFamily="18"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7835A6EA-93D0-47D8-AD17-855E4C25975C}" type="slidenum">
              <a:rPr lang="en-US"/>
              <a:pPr>
                <a:defRPr/>
              </a:pPr>
              <a:t>‹#›</a:t>
            </a:fld>
            <a:endParaRPr lang="en-US"/>
          </a:p>
        </p:txBody>
      </p:sp>
    </p:spTree>
    <p:extLst>
      <p:ext uri="{BB962C8B-B14F-4D97-AF65-F5344CB8AC3E}">
        <p14:creationId xmlns:p14="http://schemas.microsoft.com/office/powerpoint/2010/main" val="6274954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ea typeface="+mn-ea"/>
                <a:cs typeface="Times New Roman" pitchFamily="18"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19F3E8D4-DEC0-4006-8D4F-0FDA10470C08}" type="datetimeFigureOut">
              <a:rPr lang="en-US"/>
              <a:pPr>
                <a:defRPr/>
              </a:pPr>
              <a:t>12/5/2019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ea typeface="+mn-ea"/>
                <a:cs typeface="Times New Roman" pitchFamily="18"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E57DA7DA-3AE2-4A43-88A4-44692C405BCE}" type="slidenum">
              <a:rPr lang="en-US"/>
              <a:pPr>
                <a:defRPr/>
              </a:pPr>
              <a:t>‹#›</a:t>
            </a:fld>
            <a:endParaRPr lang="en-US"/>
          </a:p>
        </p:txBody>
      </p:sp>
    </p:spTree>
    <p:extLst>
      <p:ext uri="{BB962C8B-B14F-4D97-AF65-F5344CB8AC3E}">
        <p14:creationId xmlns:p14="http://schemas.microsoft.com/office/powerpoint/2010/main" val="540900198"/>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57DA7DA-3AE2-4A43-88A4-44692C405BCE}" type="slidenum">
              <a:rPr lang="en-US" smtClean="0"/>
              <a:pPr>
                <a:defRPr/>
              </a:pPr>
              <a:t>0</a:t>
            </a:fld>
            <a:endParaRPr lang="en-US"/>
          </a:p>
        </p:txBody>
      </p:sp>
    </p:spTree>
    <p:extLst>
      <p:ext uri="{BB962C8B-B14F-4D97-AF65-F5344CB8AC3E}">
        <p14:creationId xmlns:p14="http://schemas.microsoft.com/office/powerpoint/2010/main" val="25638986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57DA7DA-3AE2-4A43-88A4-44692C405BCE}" type="slidenum">
              <a:rPr lang="en-US" smtClean="0"/>
              <a:pPr>
                <a:defRPr/>
              </a:pPr>
              <a:t>20</a:t>
            </a:fld>
            <a:endParaRPr lang="en-US"/>
          </a:p>
        </p:txBody>
      </p:sp>
    </p:spTree>
    <p:extLst>
      <p:ext uri="{BB962C8B-B14F-4D97-AF65-F5344CB8AC3E}">
        <p14:creationId xmlns:p14="http://schemas.microsoft.com/office/powerpoint/2010/main" val="2005903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7DA7DA-3AE2-4A43-88A4-44692C405BCE}" type="slidenum">
              <a:rPr lang="en-US" smtClean="0"/>
              <a:pPr>
                <a:defRPr/>
              </a:pPr>
              <a:t>5</a:t>
            </a:fld>
            <a:endParaRPr lang="en-US"/>
          </a:p>
        </p:txBody>
      </p:sp>
    </p:spTree>
    <p:extLst>
      <p:ext uri="{BB962C8B-B14F-4D97-AF65-F5344CB8AC3E}">
        <p14:creationId xmlns:p14="http://schemas.microsoft.com/office/powerpoint/2010/main" val="1008731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57DA7DA-3AE2-4A43-88A4-44692C405BCE}" type="slidenum">
              <a:rPr lang="en-US" smtClean="0"/>
              <a:pPr>
                <a:defRPr/>
              </a:pPr>
              <a:t>9</a:t>
            </a:fld>
            <a:endParaRPr lang="en-US"/>
          </a:p>
        </p:txBody>
      </p:sp>
    </p:spTree>
    <p:extLst>
      <p:ext uri="{BB962C8B-B14F-4D97-AF65-F5344CB8AC3E}">
        <p14:creationId xmlns:p14="http://schemas.microsoft.com/office/powerpoint/2010/main" val="120248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7DA7DA-3AE2-4A43-88A4-44692C405BCE}" type="slidenum">
              <a:rPr lang="en-US" smtClean="0"/>
              <a:pPr>
                <a:defRPr/>
              </a:pPr>
              <a:t>10</a:t>
            </a:fld>
            <a:endParaRPr lang="en-US"/>
          </a:p>
        </p:txBody>
      </p:sp>
    </p:spTree>
    <p:extLst>
      <p:ext uri="{BB962C8B-B14F-4D97-AF65-F5344CB8AC3E}">
        <p14:creationId xmlns:p14="http://schemas.microsoft.com/office/powerpoint/2010/main" val="2598232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7DA7DA-3AE2-4A43-88A4-44692C405BCE}" type="slidenum">
              <a:rPr lang="en-US" smtClean="0"/>
              <a:pPr>
                <a:defRPr/>
              </a:pPr>
              <a:t>12</a:t>
            </a:fld>
            <a:endParaRPr lang="en-US"/>
          </a:p>
        </p:txBody>
      </p:sp>
    </p:spTree>
    <p:extLst>
      <p:ext uri="{BB962C8B-B14F-4D97-AF65-F5344CB8AC3E}">
        <p14:creationId xmlns:p14="http://schemas.microsoft.com/office/powerpoint/2010/main" val="1065543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7DA7DA-3AE2-4A43-88A4-44692C405BCE}" type="slidenum">
              <a:rPr lang="en-US" smtClean="0"/>
              <a:pPr>
                <a:defRPr/>
              </a:pPr>
              <a:t>13</a:t>
            </a:fld>
            <a:endParaRPr lang="en-US"/>
          </a:p>
        </p:txBody>
      </p:sp>
    </p:spTree>
    <p:extLst>
      <p:ext uri="{BB962C8B-B14F-4D97-AF65-F5344CB8AC3E}">
        <p14:creationId xmlns:p14="http://schemas.microsoft.com/office/powerpoint/2010/main" val="612120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7DA7DA-3AE2-4A43-88A4-44692C405BCE}" type="slidenum">
              <a:rPr lang="en-US" smtClean="0"/>
              <a:pPr>
                <a:defRPr/>
              </a:pPr>
              <a:t>14</a:t>
            </a:fld>
            <a:endParaRPr lang="en-US"/>
          </a:p>
        </p:txBody>
      </p:sp>
    </p:spTree>
    <p:extLst>
      <p:ext uri="{BB962C8B-B14F-4D97-AF65-F5344CB8AC3E}">
        <p14:creationId xmlns:p14="http://schemas.microsoft.com/office/powerpoint/2010/main" val="2621410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7DA7DA-3AE2-4A43-88A4-44692C405BCE}" type="slidenum">
              <a:rPr lang="en-US" smtClean="0"/>
              <a:pPr>
                <a:defRPr/>
              </a:pPr>
              <a:t>15</a:t>
            </a:fld>
            <a:endParaRPr lang="en-US"/>
          </a:p>
        </p:txBody>
      </p:sp>
    </p:spTree>
    <p:extLst>
      <p:ext uri="{BB962C8B-B14F-4D97-AF65-F5344CB8AC3E}">
        <p14:creationId xmlns:p14="http://schemas.microsoft.com/office/powerpoint/2010/main" val="658389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7DA7DA-3AE2-4A43-88A4-44692C405BCE}" type="slidenum">
              <a:rPr lang="en-US" smtClean="0"/>
              <a:pPr>
                <a:defRPr/>
              </a:pPr>
              <a:t>16</a:t>
            </a:fld>
            <a:endParaRPr lang="en-US"/>
          </a:p>
        </p:txBody>
      </p:sp>
    </p:spTree>
    <p:extLst>
      <p:ext uri="{BB962C8B-B14F-4D97-AF65-F5344CB8AC3E}">
        <p14:creationId xmlns:p14="http://schemas.microsoft.com/office/powerpoint/2010/main" val="4565837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ight Blue Title Slide">
    <p:spTree>
      <p:nvGrpSpPr>
        <p:cNvPr id="1" name=""/>
        <p:cNvGrpSpPr/>
        <p:nvPr/>
      </p:nvGrpSpPr>
      <p:grpSpPr>
        <a:xfrm>
          <a:off x="0" y="0"/>
          <a:ext cx="0" cy="0"/>
          <a:chOff x="0" y="0"/>
          <a:chExt cx="0" cy="0"/>
        </a:xfrm>
      </p:grpSpPr>
      <p:sp>
        <p:nvSpPr>
          <p:cNvPr id="5" name="Rectangle 5"/>
          <p:cNvSpPr>
            <a:spLocks noChangeArrowheads="1"/>
          </p:cNvSpPr>
          <p:nvPr/>
        </p:nvSpPr>
        <p:spPr bwMode="auto">
          <a:xfrm flipV="1">
            <a:off x="0" y="0"/>
            <a:ext cx="9144000" cy="4479925"/>
          </a:xfrm>
          <a:prstGeom prst="rect">
            <a:avLst/>
          </a:prstGeom>
          <a:solidFill>
            <a:srgbClr val="139A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6" name="Rectangle 6"/>
          <p:cNvSpPr>
            <a:spLocks noChangeArrowheads="1"/>
          </p:cNvSpPr>
          <p:nvPr/>
        </p:nvSpPr>
        <p:spPr bwMode="auto">
          <a:xfrm>
            <a:off x="0" y="4311650"/>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1512623" y="1189789"/>
            <a:ext cx="6971806" cy="1822161"/>
          </a:xfrm>
        </p:spPr>
        <p:txBody>
          <a:bodyPr anchor="b"/>
          <a:lstStyle>
            <a:lvl1pPr>
              <a:lnSpc>
                <a:spcPct val="100000"/>
              </a:lnSpc>
              <a:spcBef>
                <a:spcPts val="0"/>
              </a:spcBef>
              <a:defRPr sz="3600" b="1" baseline="0">
                <a:solidFill>
                  <a:schemeClr val="bg1"/>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1525172" y="3000005"/>
            <a:ext cx="6959257" cy="875885"/>
          </a:xfrm>
        </p:spPr>
        <p:txBody>
          <a:bodyPr>
            <a:normAutofit/>
          </a:bodyPr>
          <a:lstStyle>
            <a:lvl1pPr>
              <a:lnSpc>
                <a:spcPct val="100000"/>
              </a:lnSpc>
              <a:spcBef>
                <a:spcPts val="0"/>
              </a:spcBef>
              <a:defRPr sz="2400" b="0" i="0" cap="all"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Edit Master text styles</a:t>
            </a:r>
          </a:p>
        </p:txBody>
      </p:sp>
      <p:sp>
        <p:nvSpPr>
          <p:cNvPr id="69" name="Text Placeholder 331"/>
          <p:cNvSpPr>
            <a:spLocks noGrp="1"/>
          </p:cNvSpPr>
          <p:nvPr>
            <p:ph type="body" sz="quarter" idx="14"/>
          </p:nvPr>
        </p:nvSpPr>
        <p:spPr>
          <a:xfrm>
            <a:off x="5682073" y="4699001"/>
            <a:ext cx="2821170" cy="1393637"/>
          </a:xfrm>
        </p:spPr>
        <p:txBody>
          <a:bodyPr anchor="b"/>
          <a:lstStyle>
            <a:lvl1pPr algn="r">
              <a:lnSpc>
                <a:spcPct val="100000"/>
              </a:lnSpc>
              <a:defRPr sz="1500" b="0" i="0" baseline="0">
                <a:solidFill>
                  <a:schemeClr val="tx1"/>
                </a:solidFill>
                <a:latin typeface="Arial"/>
                <a:cs typeface="Arial"/>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Edit Master text styles</a:t>
            </a:r>
          </a:p>
          <a:p>
            <a:pPr lvl="1"/>
            <a:r>
              <a:rPr lang="en-US"/>
              <a:t>Second level</a:t>
            </a:r>
          </a:p>
        </p:txBody>
      </p:sp>
      <p:sp>
        <p:nvSpPr>
          <p:cNvPr id="8" name="Rectangle 1028"/>
          <p:cNvSpPr>
            <a:spLocks noGrp="1" noChangeArrowheads="1"/>
          </p:cNvSpPr>
          <p:nvPr>
            <p:ph type="dt" sz="half" idx="15"/>
          </p:nvPr>
        </p:nvSpPr>
        <p:spPr>
          <a:xfrm>
            <a:off x="5942013" y="6107113"/>
            <a:ext cx="2551112" cy="306387"/>
          </a:xfrm>
        </p:spPr>
        <p:txBody>
          <a:bodyPr rIns="0" anchor="ctr"/>
          <a:lstStyle>
            <a:lvl1pPr algn="r">
              <a:defRPr b="0" i="0">
                <a:solidFill>
                  <a:schemeClr val="tx1"/>
                </a:solidFill>
                <a:latin typeface="Arial"/>
                <a:cs typeface="Arial"/>
              </a:defRPr>
            </a:lvl1pPr>
          </a:lstStyle>
          <a:p>
            <a:pPr>
              <a:defRPr/>
            </a:pPr>
            <a:endParaRPr lang="en-US"/>
          </a:p>
        </p:txBody>
      </p:sp>
      <p:sp>
        <p:nvSpPr>
          <p:cNvPr id="2" name="Rectangle 1">
            <a:extLst>
              <a:ext uri="{FF2B5EF4-FFF2-40B4-BE49-F238E27FC236}">
                <a16:creationId xmlns:a16="http://schemas.microsoft.com/office/drawing/2014/main" id="{5F4677F7-DD5E-44F5-99A5-144EEB4A5C16}"/>
              </a:ext>
            </a:extLst>
          </p:cNvPr>
          <p:cNvSpPr/>
          <p:nvPr userDrawn="1"/>
        </p:nvSpPr>
        <p:spPr bwMode="auto">
          <a:xfrm>
            <a:off x="1715911" y="5474439"/>
            <a:ext cx="2178756" cy="42333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a:ln>
                <a:noFill/>
              </a:ln>
              <a:solidFill>
                <a:schemeClr val="tx1"/>
              </a:solidFill>
              <a:effectLst/>
              <a:latin typeface="Trebuchet MS" pitchFamily="34" charset="0"/>
              <a:cs typeface="Times New Roman" pitchFamily="18" charset="0"/>
            </a:endParaRPr>
          </a:p>
        </p:txBody>
      </p:sp>
      <p:pic>
        <p:nvPicPr>
          <p:cNvPr id="10" name="Picture 9">
            <a:extLst>
              <a:ext uri="{FF2B5EF4-FFF2-40B4-BE49-F238E27FC236}">
                <a16:creationId xmlns:a16="http://schemas.microsoft.com/office/drawing/2014/main" id="{7FB015E0-196C-401A-9649-E53A223C307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3805" y="4699001"/>
            <a:ext cx="4919352" cy="969210"/>
          </a:xfrm>
          <a:prstGeom prst="rect">
            <a:avLst/>
          </a:prstGeom>
        </p:spPr>
      </p:pic>
    </p:spTree>
    <p:extLst>
      <p:ext uri="{BB962C8B-B14F-4D97-AF65-F5344CB8AC3E}">
        <p14:creationId xmlns:p14="http://schemas.microsoft.com/office/powerpoint/2010/main" val="2203939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sion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4"/>
            <a:ext cx="8410104" cy="983693"/>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56934" y="1788583"/>
            <a:ext cx="4133273" cy="4399780"/>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3"/>
          <p:cNvSpPr>
            <a:spLocks noGrp="1"/>
          </p:cNvSpPr>
          <p:nvPr>
            <p:ph sz="half" idx="11"/>
          </p:nvPr>
        </p:nvSpPr>
        <p:spPr>
          <a:xfrm>
            <a:off x="4657428" y="1788509"/>
            <a:ext cx="4133088" cy="4402163"/>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3"/>
          <p:cNvSpPr>
            <a:spLocks noGrp="1"/>
          </p:cNvSpPr>
          <p:nvPr>
            <p:ph sz="half" idx="13"/>
          </p:nvPr>
        </p:nvSpPr>
        <p:spPr>
          <a:xfrm>
            <a:off x="356934" y="1429560"/>
            <a:ext cx="4133273"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p:txBody>
      </p:sp>
      <p:sp>
        <p:nvSpPr>
          <p:cNvPr id="8" name="Content Placeholder 3"/>
          <p:cNvSpPr>
            <a:spLocks noGrp="1"/>
          </p:cNvSpPr>
          <p:nvPr>
            <p:ph sz="half" idx="14"/>
          </p:nvPr>
        </p:nvSpPr>
        <p:spPr>
          <a:xfrm>
            <a:off x="4657429" y="1421539"/>
            <a:ext cx="4133088"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p:txBody>
      </p:sp>
      <p:sp>
        <p:nvSpPr>
          <p:cNvPr id="9" name="Slide Number Placeholder 3"/>
          <p:cNvSpPr>
            <a:spLocks noGrp="1"/>
          </p:cNvSpPr>
          <p:nvPr>
            <p:ph type="sldNum" sz="quarter" idx="15"/>
          </p:nvPr>
        </p:nvSpPr>
        <p:spPr/>
        <p:txBody>
          <a:bodyPr/>
          <a:lstStyle>
            <a:lvl1pPr>
              <a:defRPr/>
            </a:lvl1pPr>
          </a:lstStyle>
          <a:p>
            <a:pPr>
              <a:defRPr/>
            </a:pPr>
            <a:fld id="{B8C8F022-CF83-4CC3-82DB-7496FFBF52F6}" type="slidenum">
              <a:rPr lang="en-US"/>
              <a:pPr>
                <a:defRPr/>
              </a:pPr>
              <a:t>‹#›</a:t>
            </a:fld>
            <a:endParaRPr lang="en-US"/>
          </a:p>
        </p:txBody>
      </p:sp>
      <p:sp>
        <p:nvSpPr>
          <p:cNvPr id="10" name="Footer Placeholder 4"/>
          <p:cNvSpPr>
            <a:spLocks noGrp="1"/>
          </p:cNvSpPr>
          <p:nvPr>
            <p:ph type="ftr" sz="quarter" idx="16"/>
          </p:nvPr>
        </p:nvSpPr>
        <p:spPr/>
        <p:txBody>
          <a:bodyPr/>
          <a:lstStyle>
            <a:lvl1pPr>
              <a:defRPr/>
            </a:lvl1pPr>
          </a:lstStyle>
          <a:p>
            <a:pPr>
              <a:defRPr/>
            </a:pPr>
            <a:r>
              <a:rPr lang="en-US"/>
              <a:t>Presentation Title</a:t>
            </a:r>
          </a:p>
        </p:txBody>
      </p:sp>
      <p:sp>
        <p:nvSpPr>
          <p:cNvPr id="11" name="Rectangle 67">
            <a:extLst>
              <a:ext uri="{FF2B5EF4-FFF2-40B4-BE49-F238E27FC236}">
                <a16:creationId xmlns:a16="http://schemas.microsoft.com/office/drawing/2014/main" id="{E56E87FB-E3BF-412E-A381-9A894575CECD}"/>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1740183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ight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bg2"/>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5" name="Slide Number Placeholder 3"/>
          <p:cNvSpPr>
            <a:spLocks noGrp="1"/>
          </p:cNvSpPr>
          <p:nvPr>
            <p:ph type="sldNum" sz="quarter" idx="10"/>
          </p:nvPr>
        </p:nvSpPr>
        <p:spPr/>
        <p:txBody>
          <a:bodyPr/>
          <a:lstStyle>
            <a:lvl1pPr>
              <a:defRPr/>
            </a:lvl1pPr>
          </a:lstStyle>
          <a:p>
            <a:pPr>
              <a:defRPr/>
            </a:pPr>
            <a:fld id="{78EE54F7-6EF8-42CA-8692-C7C1F1197EAF}"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3882610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ark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tx1"/>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5" name="Slide Number Placeholder 3"/>
          <p:cNvSpPr>
            <a:spLocks noGrp="1"/>
          </p:cNvSpPr>
          <p:nvPr>
            <p:ph type="sldNum" sz="quarter" idx="10"/>
          </p:nvPr>
        </p:nvSpPr>
        <p:spPr/>
        <p:txBody>
          <a:bodyPr/>
          <a:lstStyle>
            <a:lvl1pPr>
              <a:defRPr/>
            </a:lvl1pPr>
          </a:lstStyle>
          <a:p>
            <a:pPr>
              <a:defRPr/>
            </a:pPr>
            <a:fld id="{693ED765-6A1C-464E-8BDD-1BAFC2446939}"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2563005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omb Stone">
    <p:spTree>
      <p:nvGrpSpPr>
        <p:cNvPr id="1" name=""/>
        <p:cNvGrpSpPr/>
        <p:nvPr/>
      </p:nvGrpSpPr>
      <p:grpSpPr>
        <a:xfrm>
          <a:off x="0" y="0"/>
          <a:ext cx="0" cy="0"/>
          <a:chOff x="0" y="0"/>
          <a:chExt cx="0" cy="0"/>
        </a:xfrm>
      </p:grpSpPr>
      <p:sp>
        <p:nvSpPr>
          <p:cNvPr id="73"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3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70" name="ClipArt Placeholder 9"/>
          <p:cNvSpPr>
            <a:spLocks noGrp="1"/>
          </p:cNvSpPr>
          <p:nvPr>
            <p:ph type="clipArt" sz="quarter" idx="49"/>
          </p:nvPr>
        </p:nvSpPr>
        <p:spPr>
          <a:xfrm>
            <a:off x="34183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77" name="ClipArt Placeholder 9"/>
          <p:cNvSpPr>
            <a:spLocks noGrp="1"/>
          </p:cNvSpPr>
          <p:nvPr>
            <p:ph type="clipArt" sz="quarter" idx="56"/>
          </p:nvPr>
        </p:nvSpPr>
        <p:spPr>
          <a:xfrm>
            <a:off x="2093047"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84" name="ClipArt Placeholder 9"/>
          <p:cNvSpPr>
            <a:spLocks noGrp="1"/>
          </p:cNvSpPr>
          <p:nvPr>
            <p:ph type="clipArt" sz="quarter" idx="63"/>
          </p:nvPr>
        </p:nvSpPr>
        <p:spPr>
          <a:xfrm>
            <a:off x="3844259"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91" name="ClipArt Placeholder 9"/>
          <p:cNvSpPr>
            <a:spLocks noGrp="1"/>
          </p:cNvSpPr>
          <p:nvPr>
            <p:ph type="clipArt" sz="quarter" idx="70"/>
          </p:nvPr>
        </p:nvSpPr>
        <p:spPr>
          <a:xfrm>
            <a:off x="5595471"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98" name="ClipArt Placeholder 9"/>
          <p:cNvSpPr>
            <a:spLocks noGrp="1"/>
          </p:cNvSpPr>
          <p:nvPr>
            <p:ph type="clipArt" sz="quarter" idx="77"/>
          </p:nvPr>
        </p:nvSpPr>
        <p:spPr>
          <a:xfrm>
            <a:off x="734668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324" name="Title 323"/>
          <p:cNvSpPr>
            <a:spLocks noGrp="1"/>
          </p:cNvSpPr>
          <p:nvPr>
            <p:ph type="title"/>
          </p:nvPr>
        </p:nvSpPr>
        <p:spPr>
          <a:xfrm>
            <a:off x="343401" y="301625"/>
            <a:ext cx="8439652" cy="668193"/>
          </a:xfrm>
        </p:spPr>
        <p:txBody>
          <a:bodyPr/>
          <a:lstStyle>
            <a:lvl1pPr>
              <a:defRPr b="0" i="0">
                <a:solidFill>
                  <a:schemeClr val="bg2"/>
                </a:solidFill>
                <a:latin typeface="+mn-lt"/>
                <a:cs typeface="Andes ExtraLight"/>
              </a:defRPr>
            </a:lvl1pPr>
          </a:lstStyle>
          <a:p>
            <a:r>
              <a:rPr lang="en-US"/>
              <a:t>Click to edit Master title style</a:t>
            </a:r>
            <a:endParaRPr lang="en-US" dirty="0"/>
          </a:p>
        </p:txBody>
      </p:sp>
      <p:sp>
        <p:nvSpPr>
          <p:cNvPr id="171" name="Text Placeholder 2"/>
          <p:cNvSpPr>
            <a:spLocks noGrp="1"/>
          </p:cNvSpPr>
          <p:nvPr>
            <p:ph type="body" sz="quarter" idx="50"/>
          </p:nvPr>
        </p:nvSpPr>
        <p:spPr>
          <a:xfrm>
            <a:off x="60349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72" name="Picture Placeholder 4"/>
          <p:cNvSpPr>
            <a:spLocks noGrp="1"/>
          </p:cNvSpPr>
          <p:nvPr>
            <p:ph type="pic" sz="quarter" idx="51"/>
          </p:nvPr>
        </p:nvSpPr>
        <p:spPr>
          <a:xfrm>
            <a:off x="476491"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73" name="Text Placeholder 2"/>
          <p:cNvSpPr>
            <a:spLocks noGrp="1"/>
          </p:cNvSpPr>
          <p:nvPr>
            <p:ph type="body" sz="quarter" idx="52"/>
          </p:nvPr>
        </p:nvSpPr>
        <p:spPr>
          <a:xfrm>
            <a:off x="46509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74" name="Text Placeholder 2"/>
          <p:cNvSpPr>
            <a:spLocks noGrp="1"/>
          </p:cNvSpPr>
          <p:nvPr>
            <p:ph type="body" sz="quarter" idx="53"/>
          </p:nvPr>
        </p:nvSpPr>
        <p:spPr>
          <a:xfrm>
            <a:off x="46509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75" name="Text Placeholder 2"/>
          <p:cNvSpPr>
            <a:spLocks noGrp="1"/>
          </p:cNvSpPr>
          <p:nvPr>
            <p:ph type="body" sz="quarter" idx="54"/>
          </p:nvPr>
        </p:nvSpPr>
        <p:spPr>
          <a:xfrm>
            <a:off x="46509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76" name="Text Placeholder 2"/>
          <p:cNvSpPr>
            <a:spLocks noGrp="1"/>
          </p:cNvSpPr>
          <p:nvPr>
            <p:ph type="body" sz="quarter" idx="55"/>
          </p:nvPr>
        </p:nvSpPr>
        <p:spPr>
          <a:xfrm>
            <a:off x="46509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78" name="Text Placeholder 2"/>
          <p:cNvSpPr>
            <a:spLocks noGrp="1"/>
          </p:cNvSpPr>
          <p:nvPr>
            <p:ph type="body" sz="quarter" idx="57"/>
          </p:nvPr>
        </p:nvSpPr>
        <p:spPr>
          <a:xfrm>
            <a:off x="23215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79" name="Picture Placeholder 4"/>
          <p:cNvSpPr>
            <a:spLocks noGrp="1"/>
          </p:cNvSpPr>
          <p:nvPr>
            <p:ph type="pic" sz="quarter" idx="58"/>
          </p:nvPr>
        </p:nvSpPr>
        <p:spPr>
          <a:xfrm>
            <a:off x="2194508"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80" name="Text Placeholder 2"/>
          <p:cNvSpPr>
            <a:spLocks noGrp="1"/>
          </p:cNvSpPr>
          <p:nvPr>
            <p:ph type="body" sz="quarter" idx="59"/>
          </p:nvPr>
        </p:nvSpPr>
        <p:spPr>
          <a:xfrm>
            <a:off x="21831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81" name="Text Placeholder 2"/>
          <p:cNvSpPr>
            <a:spLocks noGrp="1"/>
          </p:cNvSpPr>
          <p:nvPr>
            <p:ph type="body" sz="quarter" idx="60"/>
          </p:nvPr>
        </p:nvSpPr>
        <p:spPr>
          <a:xfrm>
            <a:off x="21831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82" name="Text Placeholder 2"/>
          <p:cNvSpPr>
            <a:spLocks noGrp="1"/>
          </p:cNvSpPr>
          <p:nvPr>
            <p:ph type="body" sz="quarter" idx="61"/>
          </p:nvPr>
        </p:nvSpPr>
        <p:spPr>
          <a:xfrm>
            <a:off x="21831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83" name="Text Placeholder 2"/>
          <p:cNvSpPr>
            <a:spLocks noGrp="1"/>
          </p:cNvSpPr>
          <p:nvPr>
            <p:ph type="body" sz="quarter" idx="62"/>
          </p:nvPr>
        </p:nvSpPr>
        <p:spPr>
          <a:xfrm>
            <a:off x="21831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85" name="Text Placeholder 2"/>
          <p:cNvSpPr>
            <a:spLocks noGrp="1"/>
          </p:cNvSpPr>
          <p:nvPr>
            <p:ph type="body" sz="quarter" idx="64"/>
          </p:nvPr>
        </p:nvSpPr>
        <p:spPr>
          <a:xfrm>
            <a:off x="4101439"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86" name="Picture Placeholder 4"/>
          <p:cNvSpPr>
            <a:spLocks noGrp="1"/>
          </p:cNvSpPr>
          <p:nvPr>
            <p:ph type="pic" sz="quarter" idx="65"/>
          </p:nvPr>
        </p:nvSpPr>
        <p:spPr>
          <a:xfrm>
            <a:off x="3974439"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87" name="Text Placeholder 2"/>
          <p:cNvSpPr>
            <a:spLocks noGrp="1"/>
          </p:cNvSpPr>
          <p:nvPr>
            <p:ph type="body" sz="quarter" idx="66"/>
          </p:nvPr>
        </p:nvSpPr>
        <p:spPr>
          <a:xfrm>
            <a:off x="3963047"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88" name="Text Placeholder 2"/>
          <p:cNvSpPr>
            <a:spLocks noGrp="1"/>
          </p:cNvSpPr>
          <p:nvPr>
            <p:ph type="body" sz="quarter" idx="67"/>
          </p:nvPr>
        </p:nvSpPr>
        <p:spPr>
          <a:xfrm>
            <a:off x="3963047"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89" name="Text Placeholder 2"/>
          <p:cNvSpPr>
            <a:spLocks noGrp="1"/>
          </p:cNvSpPr>
          <p:nvPr>
            <p:ph type="body" sz="quarter" idx="68"/>
          </p:nvPr>
        </p:nvSpPr>
        <p:spPr>
          <a:xfrm>
            <a:off x="3963047"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0" name="Text Placeholder 2"/>
          <p:cNvSpPr>
            <a:spLocks noGrp="1"/>
          </p:cNvSpPr>
          <p:nvPr>
            <p:ph type="body" sz="quarter" idx="69"/>
          </p:nvPr>
        </p:nvSpPr>
        <p:spPr>
          <a:xfrm>
            <a:off x="3963047"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2" name="Text Placeholder 2"/>
          <p:cNvSpPr>
            <a:spLocks noGrp="1"/>
          </p:cNvSpPr>
          <p:nvPr>
            <p:ph type="body" sz="quarter" idx="71"/>
          </p:nvPr>
        </p:nvSpPr>
        <p:spPr>
          <a:xfrm>
            <a:off x="58631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93" name="Picture Placeholder 4"/>
          <p:cNvSpPr>
            <a:spLocks noGrp="1"/>
          </p:cNvSpPr>
          <p:nvPr>
            <p:ph type="pic" sz="quarter" idx="72"/>
          </p:nvPr>
        </p:nvSpPr>
        <p:spPr>
          <a:xfrm>
            <a:off x="5736108"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94" name="Text Placeholder 2"/>
          <p:cNvSpPr>
            <a:spLocks noGrp="1"/>
          </p:cNvSpPr>
          <p:nvPr>
            <p:ph type="body" sz="quarter" idx="73"/>
          </p:nvPr>
        </p:nvSpPr>
        <p:spPr>
          <a:xfrm>
            <a:off x="57247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95" name="Text Placeholder 2"/>
          <p:cNvSpPr>
            <a:spLocks noGrp="1"/>
          </p:cNvSpPr>
          <p:nvPr>
            <p:ph type="body" sz="quarter" idx="74"/>
          </p:nvPr>
        </p:nvSpPr>
        <p:spPr>
          <a:xfrm>
            <a:off x="57247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96" name="Text Placeholder 2"/>
          <p:cNvSpPr>
            <a:spLocks noGrp="1"/>
          </p:cNvSpPr>
          <p:nvPr>
            <p:ph type="body" sz="quarter" idx="75"/>
          </p:nvPr>
        </p:nvSpPr>
        <p:spPr>
          <a:xfrm>
            <a:off x="57247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7" name="Text Placeholder 2"/>
          <p:cNvSpPr>
            <a:spLocks noGrp="1"/>
          </p:cNvSpPr>
          <p:nvPr>
            <p:ph type="body" sz="quarter" idx="76"/>
          </p:nvPr>
        </p:nvSpPr>
        <p:spPr>
          <a:xfrm>
            <a:off x="57247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9" name="Text Placeholder 2"/>
          <p:cNvSpPr>
            <a:spLocks noGrp="1"/>
          </p:cNvSpPr>
          <p:nvPr>
            <p:ph type="body" sz="quarter" idx="78"/>
          </p:nvPr>
        </p:nvSpPr>
        <p:spPr>
          <a:xfrm>
            <a:off x="763646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200" name="Picture Placeholder 4"/>
          <p:cNvSpPr>
            <a:spLocks noGrp="1"/>
          </p:cNvSpPr>
          <p:nvPr>
            <p:ph type="pic" sz="quarter" idx="79"/>
          </p:nvPr>
        </p:nvSpPr>
        <p:spPr>
          <a:xfrm>
            <a:off x="7509461"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201" name="Text Placeholder 2"/>
          <p:cNvSpPr>
            <a:spLocks noGrp="1"/>
          </p:cNvSpPr>
          <p:nvPr>
            <p:ph type="body" sz="quarter" idx="80"/>
          </p:nvPr>
        </p:nvSpPr>
        <p:spPr>
          <a:xfrm>
            <a:off x="749806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02" name="Text Placeholder 2"/>
          <p:cNvSpPr>
            <a:spLocks noGrp="1"/>
          </p:cNvSpPr>
          <p:nvPr>
            <p:ph type="body" sz="quarter" idx="81"/>
          </p:nvPr>
        </p:nvSpPr>
        <p:spPr>
          <a:xfrm>
            <a:off x="749806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03" name="Text Placeholder 2"/>
          <p:cNvSpPr>
            <a:spLocks noGrp="1"/>
          </p:cNvSpPr>
          <p:nvPr>
            <p:ph type="body" sz="quarter" idx="82"/>
          </p:nvPr>
        </p:nvSpPr>
        <p:spPr>
          <a:xfrm>
            <a:off x="749806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04" name="Text Placeholder 2"/>
          <p:cNvSpPr>
            <a:spLocks noGrp="1"/>
          </p:cNvSpPr>
          <p:nvPr>
            <p:ph type="body" sz="quarter" idx="83"/>
          </p:nvPr>
        </p:nvSpPr>
        <p:spPr>
          <a:xfrm>
            <a:off x="749806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05" name="ClipArt Placeholder 9"/>
          <p:cNvSpPr>
            <a:spLocks noGrp="1"/>
          </p:cNvSpPr>
          <p:nvPr>
            <p:ph type="clipArt" sz="quarter" idx="84"/>
          </p:nvPr>
        </p:nvSpPr>
        <p:spPr>
          <a:xfrm>
            <a:off x="349091"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6" name="ClipArt Placeholder 9"/>
          <p:cNvSpPr>
            <a:spLocks noGrp="1"/>
          </p:cNvSpPr>
          <p:nvPr>
            <p:ph type="clipArt" sz="quarter" idx="85"/>
          </p:nvPr>
        </p:nvSpPr>
        <p:spPr>
          <a:xfrm>
            <a:off x="2100304"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7" name="ClipArt Placeholder 9"/>
          <p:cNvSpPr>
            <a:spLocks noGrp="1"/>
          </p:cNvSpPr>
          <p:nvPr>
            <p:ph type="clipArt" sz="quarter" idx="86"/>
          </p:nvPr>
        </p:nvSpPr>
        <p:spPr>
          <a:xfrm>
            <a:off x="3851516"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8" name="ClipArt Placeholder 9"/>
          <p:cNvSpPr>
            <a:spLocks noGrp="1"/>
          </p:cNvSpPr>
          <p:nvPr>
            <p:ph type="clipArt" sz="quarter" idx="87"/>
          </p:nvPr>
        </p:nvSpPr>
        <p:spPr>
          <a:xfrm>
            <a:off x="5602728"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9" name="ClipArt Placeholder 9"/>
          <p:cNvSpPr>
            <a:spLocks noGrp="1"/>
          </p:cNvSpPr>
          <p:nvPr>
            <p:ph type="clipArt" sz="quarter" idx="88"/>
          </p:nvPr>
        </p:nvSpPr>
        <p:spPr>
          <a:xfrm>
            <a:off x="7353941"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10" name="Text Placeholder 2"/>
          <p:cNvSpPr>
            <a:spLocks noGrp="1"/>
          </p:cNvSpPr>
          <p:nvPr>
            <p:ph type="body" sz="quarter" idx="89"/>
          </p:nvPr>
        </p:nvSpPr>
        <p:spPr>
          <a:xfrm>
            <a:off x="610748"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11" name="Picture Placeholder 4"/>
          <p:cNvSpPr>
            <a:spLocks noGrp="1"/>
          </p:cNvSpPr>
          <p:nvPr>
            <p:ph type="pic" sz="quarter" idx="90"/>
          </p:nvPr>
        </p:nvSpPr>
        <p:spPr>
          <a:xfrm>
            <a:off x="483748"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12" name="Text Placeholder 2"/>
          <p:cNvSpPr>
            <a:spLocks noGrp="1"/>
          </p:cNvSpPr>
          <p:nvPr>
            <p:ph type="body" sz="quarter" idx="91"/>
          </p:nvPr>
        </p:nvSpPr>
        <p:spPr>
          <a:xfrm>
            <a:off x="47235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13" name="Text Placeholder 2"/>
          <p:cNvSpPr>
            <a:spLocks noGrp="1"/>
          </p:cNvSpPr>
          <p:nvPr>
            <p:ph type="body" sz="quarter" idx="92"/>
          </p:nvPr>
        </p:nvSpPr>
        <p:spPr>
          <a:xfrm>
            <a:off x="47235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14" name="Text Placeholder 2"/>
          <p:cNvSpPr>
            <a:spLocks noGrp="1"/>
          </p:cNvSpPr>
          <p:nvPr>
            <p:ph type="body" sz="quarter" idx="93"/>
          </p:nvPr>
        </p:nvSpPr>
        <p:spPr>
          <a:xfrm>
            <a:off x="47235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15" name="Text Placeholder 2"/>
          <p:cNvSpPr>
            <a:spLocks noGrp="1"/>
          </p:cNvSpPr>
          <p:nvPr>
            <p:ph type="body" sz="quarter" idx="94"/>
          </p:nvPr>
        </p:nvSpPr>
        <p:spPr>
          <a:xfrm>
            <a:off x="47235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16" name="Text Placeholder 2"/>
          <p:cNvSpPr>
            <a:spLocks noGrp="1"/>
          </p:cNvSpPr>
          <p:nvPr>
            <p:ph type="body" sz="quarter" idx="95"/>
          </p:nvPr>
        </p:nvSpPr>
        <p:spPr>
          <a:xfrm>
            <a:off x="2328765"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17" name="Picture Placeholder 4"/>
          <p:cNvSpPr>
            <a:spLocks noGrp="1"/>
          </p:cNvSpPr>
          <p:nvPr>
            <p:ph type="pic" sz="quarter" idx="96"/>
          </p:nvPr>
        </p:nvSpPr>
        <p:spPr>
          <a:xfrm>
            <a:off x="2201765"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18" name="Text Placeholder 2"/>
          <p:cNvSpPr>
            <a:spLocks noGrp="1"/>
          </p:cNvSpPr>
          <p:nvPr>
            <p:ph type="body" sz="quarter" idx="97"/>
          </p:nvPr>
        </p:nvSpPr>
        <p:spPr>
          <a:xfrm>
            <a:off x="21903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19" name="Text Placeholder 2"/>
          <p:cNvSpPr>
            <a:spLocks noGrp="1"/>
          </p:cNvSpPr>
          <p:nvPr>
            <p:ph type="body" sz="quarter" idx="98"/>
          </p:nvPr>
        </p:nvSpPr>
        <p:spPr>
          <a:xfrm>
            <a:off x="21903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20" name="Text Placeholder 2"/>
          <p:cNvSpPr>
            <a:spLocks noGrp="1"/>
          </p:cNvSpPr>
          <p:nvPr>
            <p:ph type="body" sz="quarter" idx="99"/>
          </p:nvPr>
        </p:nvSpPr>
        <p:spPr>
          <a:xfrm>
            <a:off x="21903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1" name="Text Placeholder 2"/>
          <p:cNvSpPr>
            <a:spLocks noGrp="1"/>
          </p:cNvSpPr>
          <p:nvPr>
            <p:ph type="body" sz="quarter" idx="100"/>
          </p:nvPr>
        </p:nvSpPr>
        <p:spPr>
          <a:xfrm>
            <a:off x="21903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2" name="Text Placeholder 2"/>
          <p:cNvSpPr>
            <a:spLocks noGrp="1"/>
          </p:cNvSpPr>
          <p:nvPr>
            <p:ph type="body" sz="quarter" idx="101"/>
          </p:nvPr>
        </p:nvSpPr>
        <p:spPr>
          <a:xfrm>
            <a:off x="4108696"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23" name="Picture Placeholder 4"/>
          <p:cNvSpPr>
            <a:spLocks noGrp="1"/>
          </p:cNvSpPr>
          <p:nvPr>
            <p:ph type="pic" sz="quarter" idx="102"/>
          </p:nvPr>
        </p:nvSpPr>
        <p:spPr>
          <a:xfrm>
            <a:off x="3981696"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24" name="Text Placeholder 2"/>
          <p:cNvSpPr>
            <a:spLocks noGrp="1"/>
          </p:cNvSpPr>
          <p:nvPr>
            <p:ph type="body" sz="quarter" idx="103"/>
          </p:nvPr>
        </p:nvSpPr>
        <p:spPr>
          <a:xfrm>
            <a:off x="3970304"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25" name="Text Placeholder 2"/>
          <p:cNvSpPr>
            <a:spLocks noGrp="1"/>
          </p:cNvSpPr>
          <p:nvPr>
            <p:ph type="body" sz="quarter" idx="104"/>
          </p:nvPr>
        </p:nvSpPr>
        <p:spPr>
          <a:xfrm>
            <a:off x="3970304"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26" name="Text Placeholder 2"/>
          <p:cNvSpPr>
            <a:spLocks noGrp="1"/>
          </p:cNvSpPr>
          <p:nvPr>
            <p:ph type="body" sz="quarter" idx="105"/>
          </p:nvPr>
        </p:nvSpPr>
        <p:spPr>
          <a:xfrm>
            <a:off x="3970304"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7" name="Text Placeholder 2"/>
          <p:cNvSpPr>
            <a:spLocks noGrp="1"/>
          </p:cNvSpPr>
          <p:nvPr>
            <p:ph type="body" sz="quarter" idx="106"/>
          </p:nvPr>
        </p:nvSpPr>
        <p:spPr>
          <a:xfrm>
            <a:off x="3970304"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8" name="Text Placeholder 2"/>
          <p:cNvSpPr>
            <a:spLocks noGrp="1"/>
          </p:cNvSpPr>
          <p:nvPr>
            <p:ph type="body" sz="quarter" idx="107"/>
          </p:nvPr>
        </p:nvSpPr>
        <p:spPr>
          <a:xfrm>
            <a:off x="5870365"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29" name="Picture Placeholder 4"/>
          <p:cNvSpPr>
            <a:spLocks noGrp="1"/>
          </p:cNvSpPr>
          <p:nvPr>
            <p:ph type="pic" sz="quarter" idx="108"/>
          </p:nvPr>
        </p:nvSpPr>
        <p:spPr>
          <a:xfrm>
            <a:off x="5743365"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30" name="Text Placeholder 2"/>
          <p:cNvSpPr>
            <a:spLocks noGrp="1"/>
          </p:cNvSpPr>
          <p:nvPr>
            <p:ph type="body" sz="quarter" idx="109"/>
          </p:nvPr>
        </p:nvSpPr>
        <p:spPr>
          <a:xfrm>
            <a:off x="57319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31" name="Text Placeholder 2"/>
          <p:cNvSpPr>
            <a:spLocks noGrp="1"/>
          </p:cNvSpPr>
          <p:nvPr>
            <p:ph type="body" sz="quarter" idx="110"/>
          </p:nvPr>
        </p:nvSpPr>
        <p:spPr>
          <a:xfrm>
            <a:off x="57319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32" name="Text Placeholder 2"/>
          <p:cNvSpPr>
            <a:spLocks noGrp="1"/>
          </p:cNvSpPr>
          <p:nvPr>
            <p:ph type="body" sz="quarter" idx="111"/>
          </p:nvPr>
        </p:nvSpPr>
        <p:spPr>
          <a:xfrm>
            <a:off x="57319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3" name="Text Placeholder 2"/>
          <p:cNvSpPr>
            <a:spLocks noGrp="1"/>
          </p:cNvSpPr>
          <p:nvPr>
            <p:ph type="body" sz="quarter" idx="112"/>
          </p:nvPr>
        </p:nvSpPr>
        <p:spPr>
          <a:xfrm>
            <a:off x="57319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4" name="Text Placeholder 2"/>
          <p:cNvSpPr>
            <a:spLocks noGrp="1"/>
          </p:cNvSpPr>
          <p:nvPr>
            <p:ph type="body" sz="quarter" idx="113"/>
          </p:nvPr>
        </p:nvSpPr>
        <p:spPr>
          <a:xfrm>
            <a:off x="7643718"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35" name="Picture Placeholder 4"/>
          <p:cNvSpPr>
            <a:spLocks noGrp="1"/>
          </p:cNvSpPr>
          <p:nvPr>
            <p:ph type="pic" sz="quarter" idx="114"/>
          </p:nvPr>
        </p:nvSpPr>
        <p:spPr>
          <a:xfrm>
            <a:off x="7516718"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36" name="Text Placeholder 2"/>
          <p:cNvSpPr>
            <a:spLocks noGrp="1"/>
          </p:cNvSpPr>
          <p:nvPr>
            <p:ph type="body" sz="quarter" idx="115"/>
          </p:nvPr>
        </p:nvSpPr>
        <p:spPr>
          <a:xfrm>
            <a:off x="750532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37" name="Text Placeholder 2"/>
          <p:cNvSpPr>
            <a:spLocks noGrp="1"/>
          </p:cNvSpPr>
          <p:nvPr>
            <p:ph type="body" sz="quarter" idx="116"/>
          </p:nvPr>
        </p:nvSpPr>
        <p:spPr>
          <a:xfrm>
            <a:off x="750532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38" name="Text Placeholder 2"/>
          <p:cNvSpPr>
            <a:spLocks noGrp="1"/>
          </p:cNvSpPr>
          <p:nvPr>
            <p:ph type="body" sz="quarter" idx="117"/>
          </p:nvPr>
        </p:nvSpPr>
        <p:spPr>
          <a:xfrm>
            <a:off x="750532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9" name="Text Placeholder 2"/>
          <p:cNvSpPr>
            <a:spLocks noGrp="1"/>
          </p:cNvSpPr>
          <p:nvPr>
            <p:ph type="body" sz="quarter" idx="118"/>
          </p:nvPr>
        </p:nvSpPr>
        <p:spPr>
          <a:xfrm>
            <a:off x="750532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31" name="Footer Placeholder 1"/>
          <p:cNvSpPr>
            <a:spLocks noGrp="1"/>
          </p:cNvSpPr>
          <p:nvPr>
            <p:ph type="ftr" sz="quarter" idx="119"/>
          </p:nvPr>
        </p:nvSpPr>
        <p:spPr/>
        <p:txBody>
          <a:bodyPr/>
          <a:lstStyle>
            <a:lvl1pPr>
              <a:defRPr/>
            </a:lvl1pPr>
          </a:lstStyle>
          <a:p>
            <a:pPr>
              <a:defRPr/>
            </a:pPr>
            <a:r>
              <a:rPr lang="en-US"/>
              <a:t>Presentation Title</a:t>
            </a:r>
          </a:p>
        </p:txBody>
      </p:sp>
      <p:sp>
        <p:nvSpPr>
          <p:cNvPr id="132" name="Slide Number Placeholder 2"/>
          <p:cNvSpPr>
            <a:spLocks noGrp="1"/>
          </p:cNvSpPr>
          <p:nvPr>
            <p:ph type="sldNum" sz="quarter" idx="120"/>
          </p:nvPr>
        </p:nvSpPr>
        <p:spPr/>
        <p:txBody>
          <a:bodyPr/>
          <a:lstStyle>
            <a:lvl1pPr>
              <a:defRPr smtClean="0"/>
            </a:lvl1pPr>
          </a:lstStyle>
          <a:p>
            <a:pPr>
              <a:defRPr/>
            </a:pPr>
            <a:fld id="{F14D01B2-10AA-4A51-9782-D5953403B425}" type="slidenum">
              <a:rPr lang="en-US"/>
              <a:pPr>
                <a:defRPr/>
              </a:pPr>
              <a:t>‹#›</a:t>
            </a:fld>
            <a:endParaRPr lang="en-US"/>
          </a:p>
        </p:txBody>
      </p:sp>
      <p:sp>
        <p:nvSpPr>
          <p:cNvPr id="133" name="Rectangle 67">
            <a:extLst>
              <a:ext uri="{FF2B5EF4-FFF2-40B4-BE49-F238E27FC236}">
                <a16:creationId xmlns:a16="http://schemas.microsoft.com/office/drawing/2014/main" id="{FDAA7333-22B0-4D69-9207-B38727034BF6}"/>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1741598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hoto Slid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6136106"/>
          </a:xfrm>
        </p:spPr>
        <p:txBody>
          <a:bodyPr/>
          <a:lstStyle>
            <a:lvl1pPr algn="ctr">
              <a:defRPr/>
            </a:lvl1pPr>
          </a:lstStyle>
          <a:p>
            <a:pPr lvl="0"/>
            <a:r>
              <a:rPr lang="en-US" noProof="0"/>
              <a:t>Drag picture to placeholder or click icon to add</a:t>
            </a:r>
            <a:endParaRPr lang="en-US" noProof="0" dirty="0"/>
          </a:p>
        </p:txBody>
      </p:sp>
      <p:sp>
        <p:nvSpPr>
          <p:cNvPr id="3" name="Title 2"/>
          <p:cNvSpPr>
            <a:spLocks noGrp="1"/>
          </p:cNvSpPr>
          <p:nvPr>
            <p:ph type="title"/>
          </p:nvPr>
        </p:nvSpPr>
        <p:spPr>
          <a:xfrm>
            <a:off x="4946316" y="4064001"/>
            <a:ext cx="3978929" cy="1751263"/>
          </a:xfrm>
        </p:spPr>
        <p:txBody>
          <a:bodyPr/>
          <a:lstStyle>
            <a:lvl1pPr>
              <a:defRPr sz="3000" b="0" i="0">
                <a:solidFill>
                  <a:schemeClr val="tx1"/>
                </a:solidFill>
                <a:effectLst/>
                <a:latin typeface="Arial"/>
                <a:cs typeface="Arial"/>
              </a:defRPr>
            </a:lvl1pPr>
          </a:lstStyle>
          <a:p>
            <a:r>
              <a:rPr lang="en-US"/>
              <a:t>Click to edit Master title style</a:t>
            </a: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D51055B0-583E-4CE9-B46F-403A4F4B007B}" type="slidenum">
              <a:rPr lang="en-US"/>
              <a:pPr>
                <a:defRPr/>
              </a:pPr>
              <a:t>‹#›</a:t>
            </a:fld>
            <a:endParaRPr lang="en-US"/>
          </a:p>
        </p:txBody>
      </p:sp>
      <p:sp>
        <p:nvSpPr>
          <p:cNvPr id="6" name="Footer Placeholder 4"/>
          <p:cNvSpPr>
            <a:spLocks noGrp="1"/>
          </p:cNvSpPr>
          <p:nvPr>
            <p:ph type="ftr" sz="quarter" idx="12"/>
          </p:nvPr>
        </p:nvSpPr>
        <p:spPr/>
        <p:txBody>
          <a:bodyPr/>
          <a:lstStyle>
            <a:lvl1pPr>
              <a:defRPr/>
            </a:lvl1pPr>
          </a:lstStyle>
          <a:p>
            <a:pPr>
              <a:defRPr/>
            </a:pPr>
            <a:r>
              <a:rPr lang="en-US"/>
              <a:t>Presentation Title</a:t>
            </a:r>
          </a:p>
        </p:txBody>
      </p:sp>
    </p:spTree>
    <p:extLst>
      <p:ext uri="{BB962C8B-B14F-4D97-AF65-F5344CB8AC3E}">
        <p14:creationId xmlns:p14="http://schemas.microsoft.com/office/powerpoint/2010/main" val="3755459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ull Bleed Photo">
    <p:spTree>
      <p:nvGrpSpPr>
        <p:cNvPr id="1" name=""/>
        <p:cNvGrpSpPr/>
        <p:nvPr/>
      </p:nvGrpSpPr>
      <p:grpSpPr>
        <a:xfrm>
          <a:off x="0" y="0"/>
          <a:ext cx="0" cy="0"/>
          <a:chOff x="0" y="0"/>
          <a:chExt cx="0" cy="0"/>
        </a:xfrm>
      </p:grpSpPr>
      <p:sp>
        <p:nvSpPr>
          <p:cNvPr id="5" name="Rectangle 9"/>
          <p:cNvSpPr>
            <a:spLocks noChangeArrowheads="1"/>
          </p:cNvSpPr>
          <p:nvPr/>
        </p:nvSpPr>
        <p:spPr bwMode="auto">
          <a:xfrm>
            <a:off x="3846513" y="5302250"/>
            <a:ext cx="5297487" cy="1555750"/>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4" name="Picture Placeholder 3"/>
          <p:cNvSpPr>
            <a:spLocks noGrp="1"/>
          </p:cNvSpPr>
          <p:nvPr>
            <p:ph type="pic" sz="quarter" idx="10"/>
          </p:nvPr>
        </p:nvSpPr>
        <p:spPr>
          <a:xfrm>
            <a:off x="0" y="0"/>
            <a:ext cx="9144000" cy="6858000"/>
          </a:xfrm>
        </p:spPr>
        <p:txBody>
          <a:bodyPr/>
          <a:lstStyle>
            <a:lvl1pPr algn="ctr">
              <a:defRPr baseline="0"/>
            </a:lvl1pPr>
          </a:lstStyle>
          <a:p>
            <a:pPr lvl="0"/>
            <a:r>
              <a:rPr lang="en-US" noProof="0"/>
              <a:t>Drag picture to placeholder or click icon to add</a:t>
            </a:r>
            <a:endParaRPr lang="en-US" noProof="0" dirty="0"/>
          </a:p>
        </p:txBody>
      </p:sp>
      <p:sp>
        <p:nvSpPr>
          <p:cNvPr id="3" name="Title 2"/>
          <p:cNvSpPr>
            <a:spLocks noGrp="1"/>
          </p:cNvSpPr>
          <p:nvPr>
            <p:ph type="title"/>
          </p:nvPr>
        </p:nvSpPr>
        <p:spPr>
          <a:xfrm>
            <a:off x="4946316" y="3075216"/>
            <a:ext cx="3978929" cy="1950356"/>
          </a:xfrm>
        </p:spPr>
        <p:txBody>
          <a:bodyPr/>
          <a:lstStyle>
            <a:lvl1pPr>
              <a:defRPr sz="3000" b="0" i="0" baseline="0">
                <a:solidFill>
                  <a:schemeClr val="tx1"/>
                </a:solidFill>
                <a:effectLst/>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1304885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n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32417"/>
            <a:ext cx="8445500" cy="5069416"/>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4" name="Slide Number Placeholder 3"/>
          <p:cNvSpPr>
            <a:spLocks noGrp="1"/>
          </p:cNvSpPr>
          <p:nvPr>
            <p:ph type="sldNum" sz="quarter" idx="19"/>
          </p:nvPr>
        </p:nvSpPr>
        <p:spPr/>
        <p:txBody>
          <a:bodyPr/>
          <a:lstStyle>
            <a:lvl1pPr>
              <a:defRPr/>
            </a:lvl1pPr>
          </a:lstStyle>
          <a:p>
            <a:pPr>
              <a:defRPr/>
            </a:pPr>
            <a:fld id="{2BA9DDAB-13A3-4E47-8334-BEEEDFD18BC7}" type="slidenum">
              <a:rPr lang="en-US"/>
              <a:pPr>
                <a:defRPr/>
              </a:pPr>
              <a:t>‹#›</a:t>
            </a:fld>
            <a:endParaRPr lang="en-US"/>
          </a:p>
        </p:txBody>
      </p:sp>
      <p:sp>
        <p:nvSpPr>
          <p:cNvPr id="6" name="Footer Placeholder 4"/>
          <p:cNvSpPr>
            <a:spLocks noGrp="1"/>
          </p:cNvSpPr>
          <p:nvPr>
            <p:ph type="ftr" sz="quarter" idx="20"/>
          </p:nvPr>
        </p:nvSpPr>
        <p:spPr/>
        <p:txBody>
          <a:bodyPr/>
          <a:lstStyle>
            <a:lvl1pPr>
              <a:defRPr/>
            </a:lvl1pPr>
          </a:lstStyle>
          <a:p>
            <a:pPr>
              <a:defRPr/>
            </a:pPr>
            <a:r>
              <a:rPr lang="en-US"/>
              <a:t>Presentation Title</a:t>
            </a:r>
          </a:p>
        </p:txBody>
      </p:sp>
      <p:sp>
        <p:nvSpPr>
          <p:cNvPr id="7" name="Rectangle 67">
            <a:extLst>
              <a:ext uri="{FF2B5EF4-FFF2-40B4-BE49-F238E27FC236}">
                <a16:creationId xmlns:a16="http://schemas.microsoft.com/office/drawing/2014/main" id="{C40CB89E-AD7A-4CE3-9CCA-B7510710D81D}"/>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35218565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ha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5048250"/>
          </a:xfrm>
        </p:spPr>
        <p:txBody>
          <a:bodyPr/>
          <a:lstStyle/>
          <a:p>
            <a:pPr lvl="0"/>
            <a:endParaRPr lang="en-US" noProof="0"/>
          </a:p>
        </p:txBody>
      </p:sp>
      <p:sp>
        <p:nvSpPr>
          <p:cNvPr id="6" name="Slide Number Placeholder 3"/>
          <p:cNvSpPr>
            <a:spLocks noGrp="1"/>
          </p:cNvSpPr>
          <p:nvPr>
            <p:ph type="sldNum" sz="quarter" idx="20"/>
          </p:nvPr>
        </p:nvSpPr>
        <p:spPr/>
        <p:txBody>
          <a:bodyPr/>
          <a:lstStyle>
            <a:lvl1pPr>
              <a:defRPr/>
            </a:lvl1pPr>
          </a:lstStyle>
          <a:p>
            <a:pPr>
              <a:defRPr/>
            </a:pPr>
            <a:fld id="{588D7F4F-7EA8-495D-9EDB-0B3F348E4CB8}" type="slidenum">
              <a:rPr lang="en-US"/>
              <a:pPr>
                <a:defRPr/>
              </a:pPr>
              <a:t>‹#›</a:t>
            </a:fld>
            <a:endParaRPr lang="en-US"/>
          </a:p>
        </p:txBody>
      </p:sp>
      <p:sp>
        <p:nvSpPr>
          <p:cNvPr id="7" name="Footer Placeholder 4"/>
          <p:cNvSpPr>
            <a:spLocks noGrp="1"/>
          </p:cNvSpPr>
          <p:nvPr>
            <p:ph type="ftr" sz="quarter" idx="21"/>
          </p:nvPr>
        </p:nvSpPr>
        <p:spPr/>
        <p:txBody>
          <a:bodyPr/>
          <a:lstStyle>
            <a:lvl1pPr>
              <a:defRPr/>
            </a:lvl1pPr>
          </a:lstStyle>
          <a:p>
            <a:pPr>
              <a:defRPr/>
            </a:pPr>
            <a:r>
              <a:rPr lang="en-US"/>
              <a:t>Presentation Title</a:t>
            </a:r>
          </a:p>
        </p:txBody>
      </p:sp>
      <p:sp>
        <p:nvSpPr>
          <p:cNvPr id="8" name="Rectangle 67">
            <a:extLst>
              <a:ext uri="{FF2B5EF4-FFF2-40B4-BE49-F238E27FC236}">
                <a16:creationId xmlns:a16="http://schemas.microsoft.com/office/drawing/2014/main" id="{8075460F-C2F1-4953-B41C-F0F48921CFA9}"/>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5119494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6" name="Slide Number Placeholder 3"/>
          <p:cNvSpPr>
            <a:spLocks noGrp="1"/>
          </p:cNvSpPr>
          <p:nvPr>
            <p:ph type="sldNum" sz="quarter" idx="21"/>
          </p:nvPr>
        </p:nvSpPr>
        <p:spPr/>
        <p:txBody>
          <a:bodyPr/>
          <a:lstStyle>
            <a:lvl1pPr>
              <a:defRPr/>
            </a:lvl1pPr>
          </a:lstStyle>
          <a:p>
            <a:pPr>
              <a:defRPr/>
            </a:pPr>
            <a:fld id="{1DF046AC-8236-4238-B268-CD84337F66BC}" type="slidenum">
              <a:rPr lang="en-US"/>
              <a:pPr>
                <a:defRPr/>
              </a:pPr>
              <a:t>‹#›</a:t>
            </a:fld>
            <a:endParaRPr lang="en-US"/>
          </a:p>
        </p:txBody>
      </p:sp>
      <p:sp>
        <p:nvSpPr>
          <p:cNvPr id="7" name="Footer Placeholder 4"/>
          <p:cNvSpPr>
            <a:spLocks noGrp="1"/>
          </p:cNvSpPr>
          <p:nvPr>
            <p:ph type="ftr" sz="quarter" idx="22"/>
          </p:nvPr>
        </p:nvSpPr>
        <p:spPr/>
        <p:txBody>
          <a:bodyPr/>
          <a:lstStyle>
            <a:lvl1pPr>
              <a:defRPr/>
            </a:lvl1pPr>
          </a:lstStyle>
          <a:p>
            <a:pPr>
              <a:defRPr/>
            </a:pPr>
            <a:endParaRPr lang="en-US" dirty="0"/>
          </a:p>
        </p:txBody>
      </p:sp>
      <p:sp>
        <p:nvSpPr>
          <p:cNvPr id="9" name="Rectangle 67">
            <a:extLst>
              <a:ext uri="{FF2B5EF4-FFF2-40B4-BE49-F238E27FC236}">
                <a16:creationId xmlns:a16="http://schemas.microsoft.com/office/drawing/2014/main" id="{DD96EC68-6165-4BAF-B5B3-24A2DD52F6AF}"/>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41577888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ur Char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9" name="Chart Placeholder 4"/>
          <p:cNvSpPr>
            <a:spLocks noGrp="1"/>
          </p:cNvSpPr>
          <p:nvPr>
            <p:ph type="chart" sz="quarter" idx="21"/>
          </p:nvPr>
        </p:nvSpPr>
        <p:spPr>
          <a:xfrm>
            <a:off x="347133" y="1140883"/>
            <a:ext cx="4159249" cy="2461684"/>
          </a:xfrm>
        </p:spPr>
        <p:txBody>
          <a:bodyPr/>
          <a:lstStyle/>
          <a:p>
            <a:pPr lvl="0"/>
            <a:endParaRPr lang="en-US" noProof="0" dirty="0"/>
          </a:p>
        </p:txBody>
      </p:sp>
      <p:sp>
        <p:nvSpPr>
          <p:cNvPr id="14" name="Chart Placeholder 4"/>
          <p:cNvSpPr>
            <a:spLocks noGrp="1"/>
          </p:cNvSpPr>
          <p:nvPr>
            <p:ph type="chart" sz="quarter" idx="22"/>
          </p:nvPr>
        </p:nvSpPr>
        <p:spPr>
          <a:xfrm>
            <a:off x="351366" y="3716867"/>
            <a:ext cx="4159249" cy="2461684"/>
          </a:xfrm>
        </p:spPr>
        <p:txBody>
          <a:bodyPr/>
          <a:lstStyle/>
          <a:p>
            <a:pPr lvl="0"/>
            <a:endParaRPr lang="en-US" noProof="0" dirty="0"/>
          </a:p>
        </p:txBody>
      </p:sp>
      <p:sp>
        <p:nvSpPr>
          <p:cNvPr id="7" name="Slide Number Placeholder 3"/>
          <p:cNvSpPr>
            <a:spLocks noGrp="1"/>
          </p:cNvSpPr>
          <p:nvPr>
            <p:ph type="sldNum" sz="quarter" idx="23"/>
          </p:nvPr>
        </p:nvSpPr>
        <p:spPr/>
        <p:txBody>
          <a:bodyPr/>
          <a:lstStyle>
            <a:lvl1pPr>
              <a:defRPr/>
            </a:lvl1pPr>
          </a:lstStyle>
          <a:p>
            <a:pPr>
              <a:defRPr/>
            </a:pPr>
            <a:fld id="{C559EF53-64A7-469D-BF9D-A24E8EFB9C8E}" type="slidenum">
              <a:rPr lang="en-US"/>
              <a:pPr>
                <a:defRPr/>
              </a:pPr>
              <a:t>‹#›</a:t>
            </a:fld>
            <a:endParaRPr lang="en-US"/>
          </a:p>
        </p:txBody>
      </p:sp>
      <p:sp>
        <p:nvSpPr>
          <p:cNvPr id="10" name="Footer Placeholder 4"/>
          <p:cNvSpPr>
            <a:spLocks noGrp="1"/>
          </p:cNvSpPr>
          <p:nvPr>
            <p:ph type="ftr" sz="quarter" idx="24"/>
          </p:nvPr>
        </p:nvSpPr>
        <p:spPr/>
        <p:txBody>
          <a:bodyPr/>
          <a:lstStyle>
            <a:lvl1pPr>
              <a:defRPr/>
            </a:lvl1pPr>
          </a:lstStyle>
          <a:p>
            <a:pPr>
              <a:defRPr/>
            </a:pPr>
            <a:endParaRPr lang="en-US" dirty="0"/>
          </a:p>
        </p:txBody>
      </p:sp>
      <p:sp>
        <p:nvSpPr>
          <p:cNvPr id="11" name="Rectangle 67">
            <a:extLst>
              <a:ext uri="{FF2B5EF4-FFF2-40B4-BE49-F238E27FC236}">
                <a16:creationId xmlns:a16="http://schemas.microsoft.com/office/drawing/2014/main" id="{064EAA65-7E22-41C6-A834-0AB0DC1C6CA1}"/>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2351315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hite Title Slide">
    <p:spTree>
      <p:nvGrpSpPr>
        <p:cNvPr id="1" name=""/>
        <p:cNvGrpSpPr/>
        <p:nvPr/>
      </p:nvGrpSpPr>
      <p:grpSpPr>
        <a:xfrm>
          <a:off x="0" y="0"/>
          <a:ext cx="0" cy="0"/>
          <a:chOff x="0" y="0"/>
          <a:chExt cx="0" cy="0"/>
        </a:xfrm>
      </p:grpSpPr>
      <p:sp>
        <p:nvSpPr>
          <p:cNvPr id="5" name="Rectangle 5"/>
          <p:cNvSpPr>
            <a:spLocks noChangeArrowheads="1"/>
          </p:cNvSpPr>
          <p:nvPr/>
        </p:nvSpPr>
        <p:spPr bwMode="auto">
          <a:xfrm>
            <a:off x="0" y="4311650"/>
            <a:ext cx="9144000" cy="176213"/>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2"/>
              </a:solidFill>
            </a:endParaRPr>
          </a:p>
        </p:txBody>
      </p:sp>
      <p:sp>
        <p:nvSpPr>
          <p:cNvPr id="330" name="Title 329"/>
          <p:cNvSpPr>
            <a:spLocks noGrp="1"/>
          </p:cNvSpPr>
          <p:nvPr>
            <p:ph type="title"/>
          </p:nvPr>
        </p:nvSpPr>
        <p:spPr>
          <a:xfrm>
            <a:off x="1512623" y="1189789"/>
            <a:ext cx="6971806" cy="1822161"/>
          </a:xfrm>
        </p:spPr>
        <p:txBody>
          <a:bodyPr anchor="b"/>
          <a:lstStyle>
            <a:lvl1pPr>
              <a:lnSpc>
                <a:spcPct val="100000"/>
              </a:lnSpc>
              <a:spcBef>
                <a:spcPts val="0"/>
              </a:spcBef>
              <a:defRPr sz="3600" b="1" baseline="0">
                <a:solidFill>
                  <a:schemeClr val="tx1"/>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1525172" y="3000005"/>
            <a:ext cx="6959257" cy="875885"/>
          </a:xfrm>
        </p:spPr>
        <p:txBody>
          <a:bodyPr>
            <a:normAutofit/>
          </a:bodyPr>
          <a:lstStyle>
            <a:lvl1pPr>
              <a:lnSpc>
                <a:spcPct val="100000"/>
              </a:lnSpc>
              <a:spcBef>
                <a:spcPts val="0"/>
              </a:spcBef>
              <a:defRPr sz="2400" b="0" i="0" cap="all" baseline="0">
                <a:solidFill>
                  <a:schemeClr val="tx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Edit Master text styles</a:t>
            </a:r>
          </a:p>
        </p:txBody>
      </p:sp>
      <p:sp>
        <p:nvSpPr>
          <p:cNvPr id="69" name="Text Placeholder 331"/>
          <p:cNvSpPr>
            <a:spLocks noGrp="1"/>
          </p:cNvSpPr>
          <p:nvPr>
            <p:ph type="body" sz="quarter" idx="14"/>
          </p:nvPr>
        </p:nvSpPr>
        <p:spPr>
          <a:xfrm>
            <a:off x="5682073" y="4699001"/>
            <a:ext cx="2821170" cy="1393637"/>
          </a:xfrm>
        </p:spPr>
        <p:txBody>
          <a:bodyPr anchor="b"/>
          <a:lstStyle>
            <a:lvl1pPr algn="r">
              <a:lnSpc>
                <a:spcPct val="100000"/>
              </a:lnSpc>
              <a:defRPr sz="1500" b="0" i="0" baseline="0">
                <a:solidFill>
                  <a:schemeClr val="tx1"/>
                </a:solidFill>
                <a:latin typeface="Arial"/>
                <a:cs typeface="Arial"/>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Edit Master text styles</a:t>
            </a:r>
          </a:p>
          <a:p>
            <a:pPr lvl="1"/>
            <a:r>
              <a:rPr lang="en-US"/>
              <a:t>Second level</a:t>
            </a:r>
          </a:p>
        </p:txBody>
      </p:sp>
      <p:sp>
        <p:nvSpPr>
          <p:cNvPr id="7" name="Rectangle 1028"/>
          <p:cNvSpPr>
            <a:spLocks noGrp="1" noChangeArrowheads="1"/>
          </p:cNvSpPr>
          <p:nvPr>
            <p:ph type="dt" sz="half" idx="15"/>
          </p:nvPr>
        </p:nvSpPr>
        <p:spPr>
          <a:xfrm>
            <a:off x="5942013" y="6107113"/>
            <a:ext cx="2551112" cy="306387"/>
          </a:xfrm>
        </p:spPr>
        <p:txBody>
          <a:bodyPr rIns="0" anchor="ctr"/>
          <a:lstStyle>
            <a:lvl1pPr algn="r">
              <a:defRPr b="0" i="0">
                <a:solidFill>
                  <a:schemeClr val="tx1"/>
                </a:solidFill>
                <a:latin typeface="Arial"/>
                <a:cs typeface="Arial"/>
              </a:defRPr>
            </a:lvl1pPr>
          </a:lstStyle>
          <a:p>
            <a:pPr>
              <a:defRPr/>
            </a:pPr>
            <a:endParaRPr lang="en-US"/>
          </a:p>
        </p:txBody>
      </p:sp>
      <p:sp>
        <p:nvSpPr>
          <p:cNvPr id="8" name="Rectangle 7">
            <a:extLst>
              <a:ext uri="{FF2B5EF4-FFF2-40B4-BE49-F238E27FC236}">
                <a16:creationId xmlns:a16="http://schemas.microsoft.com/office/drawing/2014/main" id="{2D82B1FA-E425-4B26-B81A-130AF5F8ABD6}"/>
              </a:ext>
            </a:extLst>
          </p:cNvPr>
          <p:cNvSpPr/>
          <p:nvPr userDrawn="1"/>
        </p:nvSpPr>
        <p:spPr bwMode="auto">
          <a:xfrm>
            <a:off x="1715911" y="5474439"/>
            <a:ext cx="2178756" cy="42333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a:ln>
                <a:noFill/>
              </a:ln>
              <a:solidFill>
                <a:schemeClr val="tx1"/>
              </a:solidFill>
              <a:effectLst/>
              <a:latin typeface="Trebuchet MS" pitchFamily="34" charset="0"/>
              <a:cs typeface="Times New Roman" pitchFamily="18" charset="0"/>
            </a:endParaRPr>
          </a:p>
        </p:txBody>
      </p:sp>
      <p:pic>
        <p:nvPicPr>
          <p:cNvPr id="9" name="Picture 8">
            <a:extLst>
              <a:ext uri="{FF2B5EF4-FFF2-40B4-BE49-F238E27FC236}">
                <a16:creationId xmlns:a16="http://schemas.microsoft.com/office/drawing/2014/main" id="{70AB862A-6D67-486F-A57C-58BBDE49DCA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3805" y="4699001"/>
            <a:ext cx="4919352" cy="969210"/>
          </a:xfrm>
          <a:prstGeom prst="rect">
            <a:avLst/>
          </a:prstGeom>
        </p:spPr>
      </p:pic>
    </p:spTree>
    <p:extLst>
      <p:ext uri="{BB962C8B-B14F-4D97-AF65-F5344CB8AC3E}">
        <p14:creationId xmlns:p14="http://schemas.microsoft.com/office/powerpoint/2010/main" val="2654643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2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67"/>
          <p:cNvSpPr>
            <a:spLocks noChangeArrowheads="1"/>
          </p:cNvSpPr>
          <p:nvPr/>
        </p:nvSpPr>
        <p:spPr bwMode="auto">
          <a:xfrm>
            <a:off x="0" y="2828925"/>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865910" y="1306550"/>
            <a:ext cx="7296726" cy="1450437"/>
          </a:xfrm>
        </p:spPr>
        <p:txBody>
          <a:bodyPr anchor="b"/>
          <a:lstStyle>
            <a:lvl1pPr>
              <a:defRPr sz="3800" b="1" cap="none" baseline="0">
                <a:solidFill>
                  <a:schemeClr val="bg2"/>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851104" y="3074088"/>
            <a:ext cx="7328771" cy="2397495"/>
          </a:xfrm>
        </p:spPr>
        <p:txBody>
          <a:bodyPr>
            <a:normAutofit/>
          </a:bodyPr>
          <a:lstStyle>
            <a:lvl1pPr>
              <a:lnSpc>
                <a:spcPct val="100000"/>
              </a:lnSpc>
              <a:defRPr sz="3000" b="0" i="0" cap="none" baseline="0">
                <a:solidFill>
                  <a:schemeClr val="tx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p:txBody>
      </p:sp>
    </p:spTree>
    <p:extLst>
      <p:ext uri="{BB962C8B-B14F-4D97-AF65-F5344CB8AC3E}">
        <p14:creationId xmlns:p14="http://schemas.microsoft.com/office/powerpoint/2010/main" val="37212943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nchor="b"/>
          <a:lstStyle>
            <a:lvl1pPr>
              <a:defRPr sz="2200" b="0" i="0" baseline="0">
                <a:solidFill>
                  <a:schemeClr val="tx1"/>
                </a:solidFill>
                <a:latin typeface="+mn-lt"/>
                <a:cs typeface="Andes ExtraLight"/>
              </a:defRPr>
            </a:lvl1pPr>
          </a:lstStyle>
          <a:p>
            <a:r>
              <a:rPr lang="en-US"/>
              <a:t>Click to edit Master title style</a:t>
            </a:r>
            <a:endParaRPr lang="en-US" dirty="0"/>
          </a:p>
        </p:txBody>
      </p:sp>
      <p:sp>
        <p:nvSpPr>
          <p:cNvPr id="6" name="Table Placeholder 5"/>
          <p:cNvSpPr>
            <a:spLocks noGrp="1"/>
          </p:cNvSpPr>
          <p:nvPr>
            <p:ph type="tbl" sz="quarter" idx="13"/>
          </p:nvPr>
        </p:nvSpPr>
        <p:spPr>
          <a:xfrm>
            <a:off x="349779" y="968964"/>
            <a:ext cx="8529637" cy="5249906"/>
          </a:xfrm>
        </p:spPr>
        <p:txBody>
          <a:bodyPr>
            <a:normAutofit/>
          </a:bodyPr>
          <a:lstStyle>
            <a:lvl1pPr>
              <a:lnSpc>
                <a:spcPct val="100000"/>
              </a:lnSpc>
              <a:spcBef>
                <a:spcPts val="0"/>
              </a:spcBef>
              <a:defRPr sz="1200"/>
            </a:lvl1pPr>
          </a:lstStyle>
          <a:p>
            <a:pPr lvl="0"/>
            <a:endParaRPr lang="en-US" noProof="0" dirty="0"/>
          </a:p>
        </p:txBody>
      </p:sp>
      <p:sp>
        <p:nvSpPr>
          <p:cNvPr id="4" name="Slide Number Placeholder 3"/>
          <p:cNvSpPr>
            <a:spLocks noGrp="1"/>
          </p:cNvSpPr>
          <p:nvPr>
            <p:ph type="sldNum" sz="quarter" idx="14"/>
          </p:nvPr>
        </p:nvSpPr>
        <p:spPr/>
        <p:txBody>
          <a:bodyPr/>
          <a:lstStyle>
            <a:lvl1pPr>
              <a:defRPr/>
            </a:lvl1pPr>
          </a:lstStyle>
          <a:p>
            <a:pPr>
              <a:defRPr/>
            </a:pPr>
            <a:fld id="{4C246979-6643-40E3-97F8-98E9CF259734}" type="slidenum">
              <a:rPr lang="en-US"/>
              <a:pPr>
                <a:defRPr/>
              </a:pPr>
              <a:t>‹#›</a:t>
            </a:fld>
            <a:endParaRPr lang="en-US"/>
          </a:p>
        </p:txBody>
      </p:sp>
      <p:sp>
        <p:nvSpPr>
          <p:cNvPr id="5" name="Footer Placeholder 4"/>
          <p:cNvSpPr>
            <a:spLocks noGrp="1"/>
          </p:cNvSpPr>
          <p:nvPr>
            <p:ph type="ftr" sz="quarter" idx="15"/>
          </p:nvPr>
        </p:nvSpPr>
        <p:spPr/>
        <p:txBody>
          <a:bodyPr/>
          <a:lstStyle>
            <a:lvl1pPr>
              <a:defRPr/>
            </a:lvl1pPr>
          </a:lstStyle>
          <a:p>
            <a:pPr>
              <a:defRPr/>
            </a:pPr>
            <a:endParaRPr lang="en-US" dirty="0"/>
          </a:p>
        </p:txBody>
      </p:sp>
      <p:sp>
        <p:nvSpPr>
          <p:cNvPr id="7" name="Rectangle 67">
            <a:extLst>
              <a:ext uri="{FF2B5EF4-FFF2-40B4-BE49-F238E27FC236}">
                <a16:creationId xmlns:a16="http://schemas.microsoft.com/office/drawing/2014/main" id="{36583DB4-A11A-49AF-97A2-109017FC9182}"/>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1848909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rk Blue Title Slide">
    <p:spTree>
      <p:nvGrpSpPr>
        <p:cNvPr id="1" name=""/>
        <p:cNvGrpSpPr/>
        <p:nvPr/>
      </p:nvGrpSpPr>
      <p:grpSpPr>
        <a:xfrm>
          <a:off x="0" y="0"/>
          <a:ext cx="0" cy="0"/>
          <a:chOff x="0" y="0"/>
          <a:chExt cx="0" cy="0"/>
        </a:xfrm>
      </p:grpSpPr>
      <p:sp>
        <p:nvSpPr>
          <p:cNvPr id="5" name="Rectangle 5"/>
          <p:cNvSpPr>
            <a:spLocks noChangeArrowheads="1"/>
          </p:cNvSpPr>
          <p:nvPr/>
        </p:nvSpPr>
        <p:spPr bwMode="auto">
          <a:xfrm flipV="1">
            <a:off x="0" y="0"/>
            <a:ext cx="9144000" cy="4479925"/>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6" name="Rectangle 6"/>
          <p:cNvSpPr>
            <a:spLocks noChangeArrowheads="1"/>
          </p:cNvSpPr>
          <p:nvPr/>
        </p:nvSpPr>
        <p:spPr bwMode="auto">
          <a:xfrm>
            <a:off x="0" y="4302125"/>
            <a:ext cx="9144000" cy="176213"/>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1396005" y="1189789"/>
            <a:ext cx="7039470" cy="1822161"/>
          </a:xfrm>
        </p:spPr>
        <p:txBody>
          <a:bodyPr anchor="b"/>
          <a:lstStyle>
            <a:lvl1pPr>
              <a:lnSpc>
                <a:spcPct val="100000"/>
              </a:lnSpc>
              <a:spcBef>
                <a:spcPts val="0"/>
              </a:spcBef>
              <a:defRPr sz="3600" b="1" baseline="0">
                <a:solidFill>
                  <a:schemeClr val="bg1"/>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1408676" y="3000005"/>
            <a:ext cx="7026799" cy="1211048"/>
          </a:xfrm>
        </p:spPr>
        <p:txBody>
          <a:bodyPr>
            <a:normAutofit/>
          </a:bodyPr>
          <a:lstStyle>
            <a:lvl1pPr>
              <a:lnSpc>
                <a:spcPct val="100000"/>
              </a:lnSpc>
              <a:spcBef>
                <a:spcPts val="0"/>
              </a:spcBef>
              <a:defRPr sz="2400" b="0" i="0" cap="all"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Edit Master text styles</a:t>
            </a:r>
          </a:p>
        </p:txBody>
      </p:sp>
      <p:sp>
        <p:nvSpPr>
          <p:cNvPr id="69" name="Text Placeholder 331"/>
          <p:cNvSpPr>
            <a:spLocks noGrp="1"/>
          </p:cNvSpPr>
          <p:nvPr>
            <p:ph type="body" sz="quarter" idx="14"/>
          </p:nvPr>
        </p:nvSpPr>
        <p:spPr>
          <a:xfrm>
            <a:off x="5672667" y="4699001"/>
            <a:ext cx="2762808" cy="1403045"/>
          </a:xfrm>
        </p:spPr>
        <p:txBody>
          <a:bodyPr anchor="b"/>
          <a:lstStyle>
            <a:lvl1pPr algn="r">
              <a:lnSpc>
                <a:spcPct val="100000"/>
              </a:lnSpc>
              <a:defRPr sz="1500" b="0" i="0" baseline="0">
                <a:solidFill>
                  <a:schemeClr val="tx1"/>
                </a:solidFill>
                <a:latin typeface="Arial"/>
                <a:cs typeface="Arial"/>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Edit Master text styles</a:t>
            </a:r>
          </a:p>
          <a:p>
            <a:pPr lvl="1"/>
            <a:r>
              <a:rPr lang="en-US"/>
              <a:t>Second level</a:t>
            </a:r>
          </a:p>
        </p:txBody>
      </p:sp>
      <p:sp>
        <p:nvSpPr>
          <p:cNvPr id="8" name="Rectangle 1028"/>
          <p:cNvSpPr>
            <a:spLocks noGrp="1" noChangeArrowheads="1"/>
          </p:cNvSpPr>
          <p:nvPr>
            <p:ph type="dt" sz="half" idx="15"/>
          </p:nvPr>
        </p:nvSpPr>
        <p:spPr>
          <a:xfrm>
            <a:off x="5716588" y="6116638"/>
            <a:ext cx="2719387" cy="306387"/>
          </a:xfrm>
        </p:spPr>
        <p:txBody>
          <a:bodyPr rIns="0" anchor="ctr"/>
          <a:lstStyle>
            <a:lvl1pPr algn="r">
              <a:defRPr b="0" i="0">
                <a:solidFill>
                  <a:schemeClr val="tx1"/>
                </a:solidFill>
                <a:latin typeface="Arial"/>
                <a:cs typeface="Arial"/>
              </a:defRPr>
            </a:lvl1pPr>
          </a:lstStyle>
          <a:p>
            <a:pPr>
              <a:defRPr/>
            </a:pPr>
            <a:endParaRPr lang="en-US"/>
          </a:p>
        </p:txBody>
      </p:sp>
      <p:sp>
        <p:nvSpPr>
          <p:cNvPr id="10" name="Rectangle 9">
            <a:extLst>
              <a:ext uri="{FF2B5EF4-FFF2-40B4-BE49-F238E27FC236}">
                <a16:creationId xmlns:a16="http://schemas.microsoft.com/office/drawing/2014/main" id="{AA8BD26B-0DD6-4277-BA23-C192971F082B}"/>
              </a:ext>
            </a:extLst>
          </p:cNvPr>
          <p:cNvSpPr/>
          <p:nvPr userDrawn="1"/>
        </p:nvSpPr>
        <p:spPr bwMode="auto">
          <a:xfrm>
            <a:off x="1715911" y="5474439"/>
            <a:ext cx="2178756" cy="42333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a:ln>
                <a:noFill/>
              </a:ln>
              <a:solidFill>
                <a:schemeClr val="tx1"/>
              </a:solidFill>
              <a:effectLst/>
              <a:latin typeface="Trebuchet MS" pitchFamily="34" charset="0"/>
              <a:cs typeface="Times New Roman" pitchFamily="18" charset="0"/>
            </a:endParaRPr>
          </a:p>
        </p:txBody>
      </p:sp>
      <p:pic>
        <p:nvPicPr>
          <p:cNvPr id="11" name="Picture 10">
            <a:extLst>
              <a:ext uri="{FF2B5EF4-FFF2-40B4-BE49-F238E27FC236}">
                <a16:creationId xmlns:a16="http://schemas.microsoft.com/office/drawing/2014/main" id="{57082521-850E-440D-AE29-1219809D704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3805" y="4699001"/>
            <a:ext cx="4919352" cy="969210"/>
          </a:xfrm>
          <a:prstGeom prst="rect">
            <a:avLst/>
          </a:prstGeom>
        </p:spPr>
      </p:pic>
    </p:spTree>
    <p:extLst>
      <p:ext uri="{BB962C8B-B14F-4D97-AF65-F5344CB8AC3E}">
        <p14:creationId xmlns:p14="http://schemas.microsoft.com/office/powerpoint/2010/main" val="1279171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100138"/>
            <a:ext cx="9144000" cy="176212"/>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2" name="Title 1"/>
          <p:cNvSpPr>
            <a:spLocks noGrp="1"/>
          </p:cNvSpPr>
          <p:nvPr>
            <p:ph type="title"/>
          </p:nvPr>
        </p:nvSpPr>
        <p:spPr>
          <a:xfrm>
            <a:off x="356934" y="301626"/>
            <a:ext cx="8462029" cy="756707"/>
          </a:xfrm>
        </p:spPr>
        <p:txBody>
          <a:bodyPr anchor="b"/>
          <a:lstStyle>
            <a:lvl1pPr>
              <a:defRPr sz="2200" b="0" i="0">
                <a:solidFill>
                  <a:schemeClr val="tx1"/>
                </a:solidFill>
              </a:defRPr>
            </a:lvl1pPr>
          </a:lstStyle>
          <a:p>
            <a:r>
              <a:rPr lang="en-US"/>
              <a:t>Click to edit Master title style</a:t>
            </a:r>
            <a:endParaRPr lang="en-US" dirty="0"/>
          </a:p>
        </p:txBody>
      </p:sp>
      <p:sp>
        <p:nvSpPr>
          <p:cNvPr id="7"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a:t>Click to edit Master text styles</a:t>
            </a:r>
          </a:p>
          <a:p>
            <a:pPr lvl="1"/>
            <a:r>
              <a:rPr lang="en-US"/>
              <a:t>Second level</a:t>
            </a:r>
          </a:p>
          <a:p>
            <a:pPr lvl="2"/>
            <a:r>
              <a:rPr lang="en-US"/>
              <a:t>Third level</a:t>
            </a:r>
          </a:p>
        </p:txBody>
      </p:sp>
      <p:sp>
        <p:nvSpPr>
          <p:cNvPr id="5" name="Footer Placeholder 5"/>
          <p:cNvSpPr>
            <a:spLocks noGrp="1"/>
          </p:cNvSpPr>
          <p:nvPr>
            <p:ph type="ftr" sz="quarter" idx="14"/>
          </p:nvPr>
        </p:nvSpPr>
        <p:spPr/>
        <p:txBody>
          <a:bodyPr/>
          <a:lstStyle>
            <a:lvl1pPr>
              <a:defRPr/>
            </a:lvl1pPr>
          </a:lstStyle>
          <a:p>
            <a:pPr>
              <a:defRPr/>
            </a:pPr>
            <a:r>
              <a:rPr lang="en-US"/>
              <a:t>Presentation Title</a:t>
            </a:r>
          </a:p>
        </p:txBody>
      </p:sp>
      <p:sp>
        <p:nvSpPr>
          <p:cNvPr id="6" name="Slide Number Placeholder 7"/>
          <p:cNvSpPr>
            <a:spLocks noGrp="1"/>
          </p:cNvSpPr>
          <p:nvPr>
            <p:ph type="sldNum" sz="quarter" idx="15"/>
          </p:nvPr>
        </p:nvSpPr>
        <p:spPr/>
        <p:txBody>
          <a:bodyPr/>
          <a:lstStyle>
            <a:lvl1pPr>
              <a:defRPr smtClean="0"/>
            </a:lvl1pPr>
          </a:lstStyle>
          <a:p>
            <a:pPr>
              <a:defRPr/>
            </a:pPr>
            <a:fld id="{7C505A8E-F6FA-4478-92C9-D27F96A6F72C}" type="slidenum">
              <a:rPr lang="en-US"/>
              <a:pPr>
                <a:defRPr/>
              </a:pPr>
              <a:t>‹#›</a:t>
            </a:fld>
            <a:endParaRPr lang="en-US"/>
          </a:p>
        </p:txBody>
      </p:sp>
    </p:spTree>
    <p:extLst>
      <p:ext uri="{BB962C8B-B14F-4D97-AF65-F5344CB8AC3E}">
        <p14:creationId xmlns:p14="http://schemas.microsoft.com/office/powerpoint/2010/main" val="3100394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 Page">
    <p:spTree>
      <p:nvGrpSpPr>
        <p:cNvPr id="1" name=""/>
        <p:cNvGrpSpPr/>
        <p:nvPr/>
      </p:nvGrpSpPr>
      <p:grpSpPr>
        <a:xfrm>
          <a:off x="0" y="0"/>
          <a:ext cx="0" cy="0"/>
          <a:chOff x="0" y="0"/>
          <a:chExt cx="0" cy="0"/>
        </a:xfrm>
      </p:grpSpPr>
      <p:sp>
        <p:nvSpPr>
          <p:cNvPr id="4"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6"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0"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0"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3"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0"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2"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24" name="Title 323"/>
          <p:cNvSpPr>
            <a:spLocks noGrp="1"/>
          </p:cNvSpPr>
          <p:nvPr>
            <p:ph type="title"/>
          </p:nvPr>
        </p:nvSpPr>
        <p:spPr>
          <a:xfrm>
            <a:off x="343401" y="301625"/>
            <a:ext cx="8439652" cy="1031875"/>
          </a:xfrm>
        </p:spPr>
        <p:txBody>
          <a:bodyPr/>
          <a:lstStyle>
            <a:lvl1pPr>
              <a:defRPr b="0" i="0" cap="none" baseline="0">
                <a:solidFill>
                  <a:schemeClr val="tx1"/>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343401" y="1460500"/>
            <a:ext cx="8440305" cy="4600863"/>
          </a:xfrm>
        </p:spPr>
        <p:txBody>
          <a:bodyPr>
            <a:normAutofit/>
          </a:bodyPr>
          <a:lstStyle>
            <a:lvl1pPr>
              <a:lnSpc>
                <a:spcPct val="130000"/>
              </a:lnSpc>
              <a:spcBef>
                <a:spcPts val="1200"/>
              </a:spcBef>
              <a:defRPr>
                <a:solidFill>
                  <a:schemeClr val="tx2">
                    <a:lumMod val="65000"/>
                    <a:lumOff val="35000"/>
                  </a:schemeClr>
                </a:solidFill>
              </a:defRPr>
            </a:lvl1pPr>
            <a:lvl2pPr>
              <a:lnSpc>
                <a:spcPct val="130000"/>
              </a:lnSpc>
              <a:spcBef>
                <a:spcPts val="1200"/>
              </a:spcBef>
              <a:buClr>
                <a:schemeClr val="tx2">
                  <a:lumMod val="50000"/>
                  <a:lumOff val="50000"/>
                </a:schemeClr>
              </a:buClr>
              <a:defRPr>
                <a:solidFill>
                  <a:schemeClr val="tx2">
                    <a:lumMod val="65000"/>
                    <a:lumOff val="35000"/>
                  </a:schemeClr>
                </a:solidFill>
              </a:defRPr>
            </a:lvl2pPr>
            <a:lvl3pPr marL="557784">
              <a:lnSpc>
                <a:spcPct val="130000"/>
              </a:lnSpc>
              <a:spcBef>
                <a:spcPts val="0"/>
              </a:spcBef>
              <a:buClr>
                <a:schemeClr val="tx2">
                  <a:lumMod val="50000"/>
                  <a:lumOff val="50000"/>
                </a:schemeClr>
              </a:buClr>
              <a:defRPr>
                <a:solidFill>
                  <a:schemeClr val="tx2">
                    <a:lumMod val="65000"/>
                    <a:lumOff val="35000"/>
                  </a:schemeClr>
                </a:solidFill>
              </a:defRPr>
            </a:lvl3pPr>
            <a:lvl4pPr>
              <a:lnSpc>
                <a:spcPct val="130000"/>
              </a:lnSpc>
              <a:spcBef>
                <a:spcPts val="0"/>
              </a:spcBef>
              <a:buClr>
                <a:schemeClr val="tx2">
                  <a:lumMod val="50000"/>
                  <a:lumOff val="50000"/>
                </a:schemeClr>
              </a:buClr>
              <a:defRPr>
                <a:solidFill>
                  <a:schemeClr val="tx2">
                    <a:lumMod val="65000"/>
                    <a:lumOff val="35000"/>
                  </a:schemeClr>
                </a:solidFill>
              </a:defRPr>
            </a:lvl4pPr>
            <a:lvl5pPr>
              <a:lnSpc>
                <a:spcPct val="130000"/>
              </a:lnSpc>
              <a:spcBef>
                <a:spcPts val="0"/>
              </a:spcBef>
              <a:buClr>
                <a:schemeClr val="tx2">
                  <a:lumMod val="50000"/>
                  <a:lumOff val="50000"/>
                </a:schemeClr>
              </a:buClr>
              <a:defRPr>
                <a:solidFill>
                  <a:schemeClr val="tx2">
                    <a:lumMod val="65000"/>
                    <a:lumOff val="3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3" name="Footer Placeholder 8"/>
          <p:cNvSpPr>
            <a:spLocks noGrp="1"/>
          </p:cNvSpPr>
          <p:nvPr>
            <p:ph type="ftr" sz="quarter" idx="11"/>
          </p:nvPr>
        </p:nvSpPr>
        <p:spPr/>
        <p:txBody>
          <a:bodyPr/>
          <a:lstStyle>
            <a:lvl1pPr>
              <a:defRPr/>
            </a:lvl1pPr>
          </a:lstStyle>
          <a:p>
            <a:pPr>
              <a:defRPr/>
            </a:pPr>
            <a:r>
              <a:rPr lang="en-US"/>
              <a:t>Presentation Title</a:t>
            </a:r>
          </a:p>
        </p:txBody>
      </p:sp>
      <p:sp>
        <p:nvSpPr>
          <p:cNvPr id="64" name="Slide Number Placeholder 9"/>
          <p:cNvSpPr>
            <a:spLocks noGrp="1"/>
          </p:cNvSpPr>
          <p:nvPr>
            <p:ph type="sldNum" sz="quarter" idx="12"/>
          </p:nvPr>
        </p:nvSpPr>
        <p:spPr/>
        <p:txBody>
          <a:bodyPr/>
          <a:lstStyle>
            <a:lvl1pPr>
              <a:defRPr smtClean="0"/>
            </a:lvl1pPr>
          </a:lstStyle>
          <a:p>
            <a:pPr>
              <a:defRPr/>
            </a:pPr>
            <a:fld id="{6F49B432-AE81-4A26-98EE-5C4E4F4D88F8}" type="slidenum">
              <a:rPr lang="en-US"/>
              <a:pPr>
                <a:defRPr/>
              </a:pPr>
              <a:t>‹#›</a:t>
            </a:fld>
            <a:endParaRPr lang="en-US"/>
          </a:p>
        </p:txBody>
      </p:sp>
      <p:sp>
        <p:nvSpPr>
          <p:cNvPr id="66" name="Rectangle 67">
            <a:extLst>
              <a:ext uri="{FF2B5EF4-FFF2-40B4-BE49-F238E27FC236}">
                <a16:creationId xmlns:a16="http://schemas.microsoft.com/office/drawing/2014/main" id="{9233AC4A-2F47-4783-A451-37BD47B718B5}"/>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1229019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Page with Sub-Title">
    <p:spTree>
      <p:nvGrpSpPr>
        <p:cNvPr id="1" name=""/>
        <p:cNvGrpSpPr/>
        <p:nvPr/>
      </p:nvGrpSpPr>
      <p:grpSpPr>
        <a:xfrm>
          <a:off x="0" y="0"/>
          <a:ext cx="0" cy="0"/>
          <a:chOff x="0" y="0"/>
          <a:chExt cx="0" cy="0"/>
        </a:xfrm>
      </p:grpSpPr>
      <p:sp>
        <p:nvSpPr>
          <p:cNvPr id="5"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324" name="Title 323"/>
          <p:cNvSpPr>
            <a:spLocks noGrp="1"/>
          </p:cNvSpPr>
          <p:nvPr>
            <p:ph type="title"/>
          </p:nvPr>
        </p:nvSpPr>
        <p:spPr>
          <a:xfrm>
            <a:off x="356934" y="301625"/>
            <a:ext cx="8439487" cy="667338"/>
          </a:xfrm>
        </p:spPr>
        <p:txBody>
          <a:bodyPr/>
          <a:lstStyle>
            <a:lvl1pPr>
              <a:defRPr b="0" i="0" cap="none" baseline="0">
                <a:solidFill>
                  <a:srgbClr val="021F43"/>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356934" y="1599260"/>
            <a:ext cx="8440305" cy="4462104"/>
          </a:xfrm>
        </p:spPr>
        <p:txBody>
          <a:bodyPr/>
          <a:lstStyle>
            <a:lvl1pPr>
              <a:defRPr>
                <a:solidFill>
                  <a:schemeClr val="tx2">
                    <a:lumMod val="65000"/>
                    <a:lumOff val="35000"/>
                  </a:schemeClr>
                </a:solidFill>
              </a:defRPr>
            </a:lvl1pPr>
            <a:lvl2pPr>
              <a:buClr>
                <a:schemeClr val="tx2">
                  <a:lumMod val="50000"/>
                  <a:lumOff val="50000"/>
                </a:schemeClr>
              </a:buClr>
              <a:defRPr>
                <a:solidFill>
                  <a:schemeClr val="tx2">
                    <a:lumMod val="65000"/>
                    <a:lumOff val="35000"/>
                  </a:schemeClr>
                </a:solidFill>
              </a:defRPr>
            </a:lvl2pPr>
            <a:lvl3pPr marL="557784">
              <a:buClr>
                <a:schemeClr val="tx2">
                  <a:lumMod val="50000"/>
                  <a:lumOff val="50000"/>
                </a:schemeClr>
              </a:buClr>
              <a:defRPr>
                <a:solidFill>
                  <a:schemeClr val="tx2">
                    <a:lumMod val="65000"/>
                    <a:lumOff val="35000"/>
                  </a:schemeClr>
                </a:solidFill>
              </a:defRPr>
            </a:lvl3pPr>
            <a:lvl4pPr>
              <a:buClr>
                <a:schemeClr val="tx2">
                  <a:lumMod val="50000"/>
                  <a:lumOff val="50000"/>
                </a:schemeClr>
              </a:buClr>
              <a:defRPr>
                <a:solidFill>
                  <a:schemeClr val="tx2">
                    <a:lumMod val="65000"/>
                    <a:lumOff val="35000"/>
                  </a:schemeClr>
                </a:solidFill>
              </a:defRPr>
            </a:lvl4pPr>
            <a:lvl5pPr>
              <a:buClr>
                <a:schemeClr val="tx2">
                  <a:lumMod val="50000"/>
                  <a:lumOff val="50000"/>
                </a:schemeClr>
              </a:buClr>
              <a:defRPr>
                <a:solidFill>
                  <a:schemeClr val="tx2">
                    <a:lumMod val="65000"/>
                    <a:lumOff val="3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4"/>
          </p:nvPr>
        </p:nvSpPr>
        <p:spPr>
          <a:xfrm>
            <a:off x="356934" y="1025408"/>
            <a:ext cx="8435473" cy="517408"/>
          </a:xfrm>
        </p:spPr>
        <p:txBody>
          <a:bodyPr>
            <a:normAutofit/>
          </a:bodyPr>
          <a:lstStyle>
            <a:lvl1pPr algn="l">
              <a:lnSpc>
                <a:spcPct val="100000"/>
              </a:lnSpc>
              <a:spcBef>
                <a:spcPts val="0"/>
              </a:spcBef>
              <a:defRPr sz="1600" b="0" cap="none" baseline="0">
                <a:solidFill>
                  <a:schemeClr val="tx1"/>
                </a:solidFill>
              </a:defRPr>
            </a:lvl1pPr>
            <a:lvl2pPr>
              <a:defRPr sz="1600" cap="all">
                <a:solidFill>
                  <a:schemeClr val="tx2">
                    <a:lumMod val="50000"/>
                    <a:lumOff val="50000"/>
                  </a:schemeClr>
                </a:solidFill>
              </a:defRPr>
            </a:lvl2pPr>
            <a:lvl3pPr>
              <a:defRPr sz="1600" cap="all">
                <a:solidFill>
                  <a:schemeClr val="tx2">
                    <a:lumMod val="50000"/>
                    <a:lumOff val="50000"/>
                  </a:schemeClr>
                </a:solidFill>
              </a:defRPr>
            </a:lvl3pPr>
            <a:lvl4pPr>
              <a:defRPr sz="1600" cap="all">
                <a:solidFill>
                  <a:schemeClr val="tx2">
                    <a:lumMod val="50000"/>
                    <a:lumOff val="50000"/>
                  </a:schemeClr>
                </a:solidFill>
              </a:defRPr>
            </a:lvl4pPr>
            <a:lvl5pPr>
              <a:defRPr sz="1600" cap="all">
                <a:solidFill>
                  <a:schemeClr val="tx2">
                    <a:lumMod val="50000"/>
                    <a:lumOff val="50000"/>
                  </a:schemeClr>
                </a:solidFill>
              </a:defRPr>
            </a:lvl5pPr>
          </a:lstStyle>
          <a:p>
            <a:pPr lvl="0"/>
            <a:r>
              <a:rPr lang="en-US"/>
              <a:t>Click to edit Master text styles</a:t>
            </a:r>
          </a:p>
        </p:txBody>
      </p:sp>
      <p:sp>
        <p:nvSpPr>
          <p:cNvPr id="8" name="Footer Placeholder 1"/>
          <p:cNvSpPr>
            <a:spLocks noGrp="1"/>
          </p:cNvSpPr>
          <p:nvPr>
            <p:ph type="ftr" sz="quarter" idx="15"/>
          </p:nvPr>
        </p:nvSpPr>
        <p:spPr/>
        <p:txBody>
          <a:bodyPr/>
          <a:lstStyle>
            <a:lvl1pPr>
              <a:defRPr/>
            </a:lvl1pPr>
          </a:lstStyle>
          <a:p>
            <a:pPr>
              <a:defRPr/>
            </a:pPr>
            <a:r>
              <a:rPr lang="en-US"/>
              <a:t>Presentation Title</a:t>
            </a:r>
          </a:p>
        </p:txBody>
      </p:sp>
      <p:sp>
        <p:nvSpPr>
          <p:cNvPr id="9" name="Slide Number Placeholder 2"/>
          <p:cNvSpPr>
            <a:spLocks noGrp="1"/>
          </p:cNvSpPr>
          <p:nvPr>
            <p:ph type="sldNum" sz="quarter" idx="16"/>
          </p:nvPr>
        </p:nvSpPr>
        <p:spPr/>
        <p:txBody>
          <a:bodyPr/>
          <a:lstStyle>
            <a:lvl1pPr>
              <a:defRPr smtClean="0"/>
            </a:lvl1pPr>
          </a:lstStyle>
          <a:p>
            <a:pPr>
              <a:defRPr/>
            </a:pPr>
            <a:fld id="{7926DC2F-DE00-4FC7-9D7F-8B4408EEE110}" type="slidenum">
              <a:rPr lang="en-US"/>
              <a:pPr>
                <a:defRPr/>
              </a:pPr>
              <a:t>‹#›</a:t>
            </a:fld>
            <a:endParaRPr lang="en-US"/>
          </a:p>
        </p:txBody>
      </p:sp>
      <p:sp>
        <p:nvSpPr>
          <p:cNvPr id="10" name="Rectangle 67">
            <a:extLst>
              <a:ext uri="{FF2B5EF4-FFF2-40B4-BE49-F238E27FC236}">
                <a16:creationId xmlns:a16="http://schemas.microsoft.com/office/drawing/2014/main" id="{22C76BBB-BEAD-45C1-AAB8-ACBD61CB9944}"/>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2075244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ft Titl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56934" y="997858"/>
            <a:ext cx="3010890" cy="4924960"/>
          </a:xfrm>
        </p:spPr>
        <p:txBody>
          <a:bodyPr anchor="ctr"/>
          <a:lstStyle>
            <a:lvl1pPr algn="l">
              <a:defRPr sz="2400" b="0" i="0" cap="all" baseline="0">
                <a:solidFill>
                  <a:schemeClr val="tx1"/>
                </a:solidFill>
                <a:latin typeface="+mn-lt"/>
                <a:cs typeface="Andes ExtraLight"/>
              </a:defRPr>
            </a:lvl1pPr>
            <a:lvl2pPr algn="l">
              <a:defRPr sz="2400" b="0" i="0" cap="all">
                <a:solidFill>
                  <a:schemeClr val="tx2">
                    <a:lumMod val="50000"/>
                    <a:lumOff val="50000"/>
                  </a:schemeClr>
                </a:solidFill>
                <a:latin typeface="+mn-lt"/>
                <a:cs typeface="Andes ExtraLight"/>
              </a:defRPr>
            </a:lvl2pPr>
            <a:lvl3pPr algn="l">
              <a:defRPr sz="2400" b="0" i="0" cap="all">
                <a:solidFill>
                  <a:schemeClr val="tx2">
                    <a:lumMod val="50000"/>
                    <a:lumOff val="50000"/>
                  </a:schemeClr>
                </a:solidFill>
                <a:latin typeface="+mn-lt"/>
                <a:cs typeface="Andes ExtraLight"/>
              </a:defRPr>
            </a:lvl3pPr>
            <a:lvl4pPr algn="l">
              <a:defRPr sz="2400" b="0" i="0" cap="all">
                <a:solidFill>
                  <a:schemeClr val="tx2">
                    <a:lumMod val="50000"/>
                    <a:lumOff val="50000"/>
                  </a:schemeClr>
                </a:solidFill>
                <a:latin typeface="+mn-lt"/>
                <a:cs typeface="Andes ExtraLight"/>
              </a:defRPr>
            </a:lvl4pPr>
            <a:lvl5pPr algn="l">
              <a:defRPr sz="2400" b="0" i="0" cap="all">
                <a:solidFill>
                  <a:schemeClr val="tx2">
                    <a:lumMod val="50000"/>
                    <a:lumOff val="50000"/>
                  </a:schemeClr>
                </a:solidFill>
                <a:latin typeface="+mn-lt"/>
                <a:cs typeface="Andes ExtraLight"/>
              </a:defRPr>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3683000" y="983838"/>
            <a:ext cx="5207000" cy="4904344"/>
          </a:xfrm>
        </p:spPr>
        <p:txBody>
          <a:bodyPr anchor="ctr"/>
          <a:lstStyle>
            <a:lvl1pPr>
              <a:defRPr sz="1600">
                <a:solidFill>
                  <a:schemeClr val="tx2">
                    <a:lumMod val="65000"/>
                    <a:lumOff val="35000"/>
                  </a:schemeClr>
                </a:solidFill>
              </a:defRPr>
            </a:lvl1pPr>
            <a:lvl2pPr>
              <a:buClr>
                <a:schemeClr val="tx2">
                  <a:lumMod val="50000"/>
                  <a:lumOff val="50000"/>
                </a:schemeClr>
              </a:buClr>
              <a:defRPr sz="1600">
                <a:solidFill>
                  <a:schemeClr val="tx2">
                    <a:lumMod val="65000"/>
                    <a:lumOff val="35000"/>
                  </a:schemeClr>
                </a:solidFill>
              </a:defRPr>
            </a:lvl2pPr>
            <a:lvl3pPr marL="557784">
              <a:buClr>
                <a:schemeClr val="tx2">
                  <a:lumMod val="50000"/>
                  <a:lumOff val="50000"/>
                </a:schemeClr>
              </a:buClr>
              <a:defRPr sz="1600">
                <a:solidFill>
                  <a:schemeClr val="tx2">
                    <a:lumMod val="65000"/>
                    <a:lumOff val="35000"/>
                  </a:schemeClr>
                </a:solidFill>
              </a:defRPr>
            </a:lvl3pPr>
            <a:lvl4pPr>
              <a:buClr>
                <a:schemeClr val="tx2">
                  <a:lumMod val="50000"/>
                  <a:lumOff val="50000"/>
                </a:schemeClr>
              </a:buClr>
              <a:defRPr sz="1600">
                <a:solidFill>
                  <a:schemeClr val="tx2">
                    <a:lumMod val="65000"/>
                    <a:lumOff val="35000"/>
                  </a:schemeClr>
                </a:solidFill>
              </a:defRPr>
            </a:lvl4pPr>
            <a:lvl5pPr>
              <a:buClr>
                <a:schemeClr val="tx2">
                  <a:lumMod val="50000"/>
                  <a:lumOff val="50000"/>
                </a:schemeClr>
              </a:buClr>
              <a:defRPr sz="1600">
                <a:solidFill>
                  <a:schemeClr val="tx2">
                    <a:lumMod val="65000"/>
                    <a:lumOff val="3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3"/>
          <p:cNvSpPr>
            <a:spLocks noGrp="1"/>
          </p:cNvSpPr>
          <p:nvPr>
            <p:ph type="sldNum" sz="quarter" idx="10"/>
          </p:nvPr>
        </p:nvSpPr>
        <p:spPr/>
        <p:txBody>
          <a:bodyPr/>
          <a:lstStyle>
            <a:lvl1pPr>
              <a:defRPr/>
            </a:lvl1pPr>
          </a:lstStyle>
          <a:p>
            <a:pPr>
              <a:defRPr/>
            </a:pPr>
            <a:fld id="{B7E3858F-ED92-4D33-9105-3DC65086BBDB}"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Title</a:t>
            </a:r>
          </a:p>
        </p:txBody>
      </p:sp>
      <p:sp>
        <p:nvSpPr>
          <p:cNvPr id="7" name="Rectangle 67">
            <a:extLst>
              <a:ext uri="{FF2B5EF4-FFF2-40B4-BE49-F238E27FC236}">
                <a16:creationId xmlns:a16="http://schemas.microsoft.com/office/drawing/2014/main" id="{ED7F416D-6291-4C81-A738-76A669CAD8C8}"/>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908801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p Titl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nchor="b"/>
          <a:lstStyle>
            <a:lvl1pPr>
              <a:defRPr sz="2200" b="0" i="0" baseline="0">
                <a:solidFill>
                  <a:srgbClr val="021F43"/>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3000" y="983838"/>
            <a:ext cx="5207000" cy="4904344"/>
          </a:xfrm>
        </p:spPr>
        <p:txBody>
          <a:bodyPr anchor="ctr"/>
          <a:lstStyle>
            <a:lvl1pPr>
              <a:defRPr sz="1600">
                <a:solidFill>
                  <a:schemeClr val="tx2">
                    <a:lumMod val="65000"/>
                    <a:lumOff val="35000"/>
                  </a:schemeClr>
                </a:solidFill>
              </a:defRPr>
            </a:lvl1pPr>
            <a:lvl2pPr>
              <a:buClr>
                <a:schemeClr val="tx2">
                  <a:lumMod val="50000"/>
                  <a:lumOff val="50000"/>
                </a:schemeClr>
              </a:buClr>
              <a:defRPr sz="1600">
                <a:solidFill>
                  <a:schemeClr val="tx2">
                    <a:lumMod val="65000"/>
                    <a:lumOff val="35000"/>
                  </a:schemeClr>
                </a:solidFill>
              </a:defRPr>
            </a:lvl2pPr>
            <a:lvl3pPr marL="557784">
              <a:buClr>
                <a:schemeClr val="tx2">
                  <a:lumMod val="50000"/>
                  <a:lumOff val="50000"/>
                </a:schemeClr>
              </a:buClr>
              <a:defRPr sz="1600">
                <a:solidFill>
                  <a:schemeClr val="tx2">
                    <a:lumMod val="65000"/>
                    <a:lumOff val="35000"/>
                  </a:schemeClr>
                </a:solidFill>
              </a:defRPr>
            </a:lvl3pPr>
            <a:lvl4pPr>
              <a:buClr>
                <a:schemeClr val="tx2">
                  <a:lumMod val="50000"/>
                  <a:lumOff val="50000"/>
                </a:schemeClr>
              </a:buClr>
              <a:defRPr sz="1600">
                <a:solidFill>
                  <a:schemeClr val="tx2">
                    <a:lumMod val="65000"/>
                    <a:lumOff val="35000"/>
                  </a:schemeClr>
                </a:solidFill>
              </a:defRPr>
            </a:lvl4pPr>
            <a:lvl5pPr>
              <a:buClr>
                <a:schemeClr val="tx2">
                  <a:lumMod val="50000"/>
                  <a:lumOff val="50000"/>
                </a:schemeClr>
              </a:buClr>
              <a:defRPr sz="1600">
                <a:solidFill>
                  <a:schemeClr val="tx2">
                    <a:lumMod val="65000"/>
                    <a:lumOff val="3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3"/>
          <p:cNvSpPr>
            <a:spLocks noGrp="1"/>
          </p:cNvSpPr>
          <p:nvPr>
            <p:ph type="sldNum" sz="quarter" idx="10"/>
          </p:nvPr>
        </p:nvSpPr>
        <p:spPr/>
        <p:txBody>
          <a:bodyPr/>
          <a:lstStyle>
            <a:lvl1pPr>
              <a:defRPr/>
            </a:lvl1pPr>
          </a:lstStyle>
          <a:p>
            <a:pPr>
              <a:defRPr/>
            </a:pPr>
            <a:fld id="{273D2DC5-F85F-49BE-B09F-1599040791FF}"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Title</a:t>
            </a:r>
          </a:p>
        </p:txBody>
      </p:sp>
      <p:sp>
        <p:nvSpPr>
          <p:cNvPr id="7" name="Rectangle 67">
            <a:extLst>
              <a:ext uri="{FF2B5EF4-FFF2-40B4-BE49-F238E27FC236}">
                <a16:creationId xmlns:a16="http://schemas.microsoft.com/office/drawing/2014/main" id="{9E185C1B-011B-4C7F-97BC-E3FFFAD9AAB0}"/>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3034506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ragraph with Graphic Element">
    <p:spTree>
      <p:nvGrpSpPr>
        <p:cNvPr id="1" name=""/>
        <p:cNvGrpSpPr/>
        <p:nvPr/>
      </p:nvGrpSpPr>
      <p:grpSpPr>
        <a:xfrm>
          <a:off x="0" y="0"/>
          <a:ext cx="0" cy="0"/>
          <a:chOff x="0" y="0"/>
          <a:chExt cx="0" cy="0"/>
        </a:xfrm>
      </p:grpSpPr>
      <p:sp>
        <p:nvSpPr>
          <p:cNvPr id="2" name="Title 1"/>
          <p:cNvSpPr>
            <a:spLocks noGrp="1"/>
          </p:cNvSpPr>
          <p:nvPr>
            <p:ph type="title"/>
          </p:nvPr>
        </p:nvSpPr>
        <p:spPr>
          <a:xfrm>
            <a:off x="320842" y="288636"/>
            <a:ext cx="8569158" cy="461819"/>
          </a:xfrm>
        </p:spPr>
        <p:txBody>
          <a:bodyPr anchor="b"/>
          <a:lstStyle>
            <a:lvl1pPr>
              <a:defRPr sz="2200" b="0" i="0" cap="none" baseline="0">
                <a:solidFill>
                  <a:srgbClr val="021F43"/>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22841" y="1443789"/>
            <a:ext cx="5307263" cy="4545263"/>
          </a:xfrm>
        </p:spPr>
        <p:txBody>
          <a:bodyP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3"/>
          </p:nvPr>
        </p:nvSpPr>
        <p:spPr>
          <a:xfrm>
            <a:off x="321093" y="1003049"/>
            <a:ext cx="3087853" cy="4972050"/>
          </a:xfrm>
        </p:spPr>
        <p:txBody>
          <a:bodyPr rIns="182880" anchor="ctr"/>
          <a:lstStyle>
            <a:lvl1pPr>
              <a:defRPr sz="1600" baseline="0"/>
            </a:lvl1pPr>
          </a:lstStyle>
          <a:p>
            <a:pPr lvl="0"/>
            <a:r>
              <a:rPr lang="en-US"/>
              <a:t>Click to edit Master text styles</a:t>
            </a:r>
          </a:p>
        </p:txBody>
      </p:sp>
      <p:sp>
        <p:nvSpPr>
          <p:cNvPr id="12" name="Text Placeholder 11"/>
          <p:cNvSpPr>
            <a:spLocks noGrp="1"/>
          </p:cNvSpPr>
          <p:nvPr>
            <p:ph type="body" sz="quarter" idx="14"/>
          </p:nvPr>
        </p:nvSpPr>
        <p:spPr>
          <a:xfrm>
            <a:off x="3622675" y="976312"/>
            <a:ext cx="5294062" cy="414003"/>
          </a:xfrm>
        </p:spPr>
        <p:txBody>
          <a:bodyPr/>
          <a:lstStyle>
            <a:lvl1pPr algn="ctr">
              <a:defRPr sz="1600" b="0" cap="all"/>
            </a:lvl1pPr>
          </a:lstStyle>
          <a:p>
            <a:pPr lvl="0"/>
            <a:r>
              <a:rPr lang="en-US"/>
              <a:t>Click to edit Master text styles</a:t>
            </a:r>
          </a:p>
        </p:txBody>
      </p:sp>
      <p:sp>
        <p:nvSpPr>
          <p:cNvPr id="7" name="Slide Number Placeholder 3"/>
          <p:cNvSpPr>
            <a:spLocks noGrp="1"/>
          </p:cNvSpPr>
          <p:nvPr>
            <p:ph type="sldNum" sz="quarter" idx="15"/>
          </p:nvPr>
        </p:nvSpPr>
        <p:spPr/>
        <p:txBody>
          <a:bodyPr/>
          <a:lstStyle>
            <a:lvl1pPr>
              <a:defRPr/>
            </a:lvl1pPr>
          </a:lstStyle>
          <a:p>
            <a:pPr>
              <a:defRPr/>
            </a:pPr>
            <a:fld id="{A9A3D671-EFFE-40AD-B1E0-E733AD695BD7}" type="slidenum">
              <a:rPr lang="en-US"/>
              <a:pPr>
                <a:defRPr/>
              </a:pPr>
              <a:t>‹#›</a:t>
            </a:fld>
            <a:endParaRPr lang="en-US"/>
          </a:p>
        </p:txBody>
      </p:sp>
      <p:sp>
        <p:nvSpPr>
          <p:cNvPr id="8" name="Footer Placeholder 4"/>
          <p:cNvSpPr>
            <a:spLocks noGrp="1"/>
          </p:cNvSpPr>
          <p:nvPr>
            <p:ph type="ftr" sz="quarter" idx="16"/>
          </p:nvPr>
        </p:nvSpPr>
        <p:spPr/>
        <p:txBody>
          <a:bodyPr/>
          <a:lstStyle>
            <a:lvl1pPr>
              <a:defRPr/>
            </a:lvl1pPr>
          </a:lstStyle>
          <a:p>
            <a:pPr>
              <a:defRPr/>
            </a:pPr>
            <a:r>
              <a:rPr lang="en-US"/>
              <a:t>Presentation Title</a:t>
            </a:r>
          </a:p>
        </p:txBody>
      </p:sp>
      <p:sp>
        <p:nvSpPr>
          <p:cNvPr id="9" name="Rectangle 67">
            <a:extLst>
              <a:ext uri="{FF2B5EF4-FFF2-40B4-BE49-F238E27FC236}">
                <a16:creationId xmlns:a16="http://schemas.microsoft.com/office/drawing/2014/main" id="{B319F6C2-1D81-4189-A60E-F63027208CE5}"/>
              </a:ext>
            </a:extLst>
          </p:cNvPr>
          <p:cNvSpPr>
            <a:spLocks noChangeArrowheads="1"/>
          </p:cNvSpPr>
          <p:nvPr userDrawn="1"/>
        </p:nvSpPr>
        <p:spPr bwMode="auto">
          <a:xfrm>
            <a:off x="0" y="982613"/>
            <a:ext cx="8448675" cy="45719"/>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Tree>
    <p:extLst>
      <p:ext uri="{BB962C8B-B14F-4D97-AF65-F5344CB8AC3E}">
        <p14:creationId xmlns:p14="http://schemas.microsoft.com/office/powerpoint/2010/main" val="32692796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18" Type="http://schemas.openxmlformats.org/officeDocument/2006/relationships/slideLayout" Target="../slideLayouts/slideLayout2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2" Type="http://schemas.openxmlformats.org/officeDocument/2006/relationships/slideLayout" Target="../slideLayouts/slideLayout5.xml"/><Relationship Id="rId16" Type="http://schemas.openxmlformats.org/officeDocument/2006/relationships/slideLayout" Target="../slideLayouts/slideLayout19.xml"/><Relationship Id="rId20" Type="http://schemas.openxmlformats.org/officeDocument/2006/relationships/image" Target="../media/image2.jpe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slideLayout" Target="../slideLayouts/slideLayout18.xml"/><Relationship Id="rId10" Type="http://schemas.openxmlformats.org/officeDocument/2006/relationships/slideLayout" Target="../slideLayouts/slideLayout13.xml"/><Relationship Id="rId19"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2"/>
          <p:cNvSpPr>
            <a:spLocks noGrp="1" noChangeArrowheads="1"/>
          </p:cNvSpPr>
          <p:nvPr>
            <p:ph type="title"/>
          </p:nvPr>
        </p:nvSpPr>
        <p:spPr bwMode="auto">
          <a:xfrm>
            <a:off x="685800" y="871538"/>
            <a:ext cx="7772400" cy="563562"/>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3"/>
          </p:nvPr>
        </p:nvSpPr>
        <p:spPr>
          <a:xfrm>
            <a:off x="2847975" y="6356350"/>
            <a:ext cx="5600700" cy="328613"/>
          </a:xfrm>
          <a:prstGeom prst="rect">
            <a:avLst/>
          </a:prstGeom>
        </p:spPr>
        <p:txBody>
          <a:bodyPr vert="horz" lIns="0" tIns="0" rIns="91440" bIns="0" rtlCol="0" anchor="b">
            <a:normAutofit/>
          </a:bodyPr>
          <a:lstStyle>
            <a:lvl1pPr algn="r">
              <a:defRPr sz="1400" b="0">
                <a:solidFill>
                  <a:schemeClr val="tx1">
                    <a:tint val="75000"/>
                  </a:schemeClr>
                </a:solidFill>
                <a:latin typeface="+mn-lt"/>
                <a:ea typeface="+mn-ea"/>
                <a:cs typeface="Times New Roman" pitchFamily="18" charset="0"/>
              </a:defRPr>
            </a:lvl1pPr>
          </a:lstStyle>
          <a:p>
            <a:pPr>
              <a:defRPr/>
            </a:pPr>
            <a:r>
              <a:rPr lang="en-US"/>
              <a:t>Presentation Title</a:t>
            </a:r>
            <a:endParaRPr lang="en-US" dirty="0"/>
          </a:p>
        </p:txBody>
      </p:sp>
      <p:sp>
        <p:nvSpPr>
          <p:cNvPr id="5" name="Date Placeholder 4"/>
          <p:cNvSpPr>
            <a:spLocks noGrp="1"/>
          </p:cNvSpPr>
          <p:nvPr>
            <p:ph type="dt" sz="half" idx="2"/>
          </p:nvPr>
        </p:nvSpPr>
        <p:spPr>
          <a:xfrm>
            <a:off x="684213" y="6329363"/>
            <a:ext cx="2133600" cy="365125"/>
          </a:xfrm>
          <a:prstGeom prst="rect">
            <a:avLst/>
          </a:prstGeom>
        </p:spPr>
        <p:txBody>
          <a:bodyPr vert="horz" lIns="0" tIns="0" rIns="91440" bIns="0" rtlCol="0" anchor="b">
            <a:normAutofit/>
          </a:bodyPr>
          <a:lstStyle>
            <a:lvl1pPr algn="l">
              <a:defRPr sz="1400" b="0">
                <a:solidFill>
                  <a:schemeClr val="tx1">
                    <a:tint val="75000"/>
                  </a:schemeClr>
                </a:solidFill>
                <a:latin typeface="+mn-lt"/>
                <a:ea typeface="+mn-ea"/>
                <a:cs typeface="Times New Roman" pitchFamily="18"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5372" r:id="rId1"/>
    <p:sldLayoutId id="2147485373" r:id="rId2"/>
    <p:sldLayoutId id="2147485374" r:id="rId3"/>
  </p:sldLayoutIdLst>
  <p:hf hdr="0" dt="0"/>
  <p:txStyles>
    <p:titleStyle>
      <a:lvl1pPr algn="l" rtl="0" eaLnBrk="1" fontAlgn="base" hangingPunct="1">
        <a:spcBef>
          <a:spcPct val="0"/>
        </a:spcBef>
        <a:spcAft>
          <a:spcPct val="0"/>
        </a:spcAft>
        <a:defRPr sz="2600" cap="all">
          <a:solidFill>
            <a:schemeClr val="tx1"/>
          </a:solidFill>
          <a:latin typeface="+mj-lt"/>
          <a:ea typeface="MS PGothic" pitchFamily="34" charset="-128"/>
          <a:cs typeface="+mj-cs"/>
        </a:defRPr>
      </a:lvl1pPr>
      <a:lvl2pPr algn="l" rtl="0" eaLnBrk="1" fontAlgn="base" hangingPunct="1">
        <a:spcBef>
          <a:spcPct val="0"/>
        </a:spcBef>
        <a:spcAft>
          <a:spcPct val="0"/>
        </a:spcAft>
        <a:defRPr sz="2600">
          <a:solidFill>
            <a:schemeClr val="tx1"/>
          </a:solidFill>
          <a:latin typeface="Arial Bold" charset="0"/>
          <a:ea typeface="MS PGothic" pitchFamily="34" charset="-128"/>
        </a:defRPr>
      </a:lvl2pPr>
      <a:lvl3pPr algn="l" rtl="0" eaLnBrk="1" fontAlgn="base" hangingPunct="1">
        <a:spcBef>
          <a:spcPct val="0"/>
        </a:spcBef>
        <a:spcAft>
          <a:spcPct val="0"/>
        </a:spcAft>
        <a:defRPr sz="2600">
          <a:solidFill>
            <a:schemeClr val="tx1"/>
          </a:solidFill>
          <a:latin typeface="Arial Bold" charset="0"/>
          <a:ea typeface="MS PGothic" pitchFamily="34" charset="-128"/>
        </a:defRPr>
      </a:lvl3pPr>
      <a:lvl4pPr algn="l" rtl="0" eaLnBrk="1" fontAlgn="base" hangingPunct="1">
        <a:spcBef>
          <a:spcPct val="0"/>
        </a:spcBef>
        <a:spcAft>
          <a:spcPct val="0"/>
        </a:spcAft>
        <a:defRPr sz="2600">
          <a:solidFill>
            <a:schemeClr val="tx1"/>
          </a:solidFill>
          <a:latin typeface="Arial Bold" charset="0"/>
          <a:ea typeface="MS PGothic" pitchFamily="34" charset="-128"/>
        </a:defRPr>
      </a:lvl4pPr>
      <a:lvl5pPr algn="l" rtl="0" eaLnBrk="1" fontAlgn="base" hangingPunct="1">
        <a:spcBef>
          <a:spcPct val="0"/>
        </a:spcBef>
        <a:spcAft>
          <a:spcPct val="0"/>
        </a:spcAft>
        <a:defRPr sz="2600">
          <a:solidFill>
            <a:schemeClr val="tx1"/>
          </a:solidFill>
          <a:latin typeface="Arial Bold" charset="0"/>
          <a:ea typeface="MS PGothic" pitchFamily="34" charset="-128"/>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p:titleStyle>
    <p:bodyStyle>
      <a:lvl1pPr marL="342900" indent="-342900" algn="l" rtl="0" eaLnBrk="1" fontAlgn="base" hangingPunct="1">
        <a:lnSpc>
          <a:spcPct val="115000"/>
        </a:lnSpc>
        <a:spcBef>
          <a:spcPct val="20000"/>
        </a:spcBef>
        <a:spcAft>
          <a:spcPct val="0"/>
        </a:spcAft>
        <a:buClr>
          <a:srgbClr val="00783C"/>
        </a:buClr>
        <a:defRPr>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lr>
          <a:srgbClr val="00783C"/>
        </a:buClr>
        <a:buFont typeface="Wingdings" pitchFamily="2" charset="2"/>
        <a:defRPr>
          <a:solidFill>
            <a:schemeClr val="tx1"/>
          </a:solidFill>
          <a:latin typeface="+mn-lt"/>
          <a:ea typeface="MS PGothic" pitchFamily="34" charset="-128"/>
        </a:defRPr>
      </a:lvl2pPr>
      <a:lvl3pPr marL="4763" indent="909638" algn="l" rtl="0" eaLnBrk="1" fontAlgn="base" hangingPunct="1">
        <a:spcBef>
          <a:spcPct val="20000"/>
        </a:spcBef>
        <a:spcAft>
          <a:spcPct val="0"/>
        </a:spcAft>
        <a:buClr>
          <a:srgbClr val="00783C"/>
        </a:buClr>
        <a:defRPr>
          <a:solidFill>
            <a:schemeClr val="tx1"/>
          </a:solidFill>
          <a:latin typeface="+mn-lt"/>
          <a:ea typeface="MS PGothic" pitchFamily="34" charset="-128"/>
        </a:defRPr>
      </a:lvl3pPr>
      <a:lvl4pPr marL="1600200" indent="-228600" algn="l" rtl="0" eaLnBrk="1" fontAlgn="base" hangingPunct="1">
        <a:spcBef>
          <a:spcPct val="20000"/>
        </a:spcBef>
        <a:spcAft>
          <a:spcPct val="0"/>
        </a:spcAft>
        <a:buClr>
          <a:srgbClr val="00783C"/>
        </a:buClr>
        <a:defRPr>
          <a:solidFill>
            <a:schemeClr val="tx1"/>
          </a:solidFill>
          <a:latin typeface="+mn-lt"/>
          <a:ea typeface="MS PGothic" pitchFamily="34" charset="-128"/>
        </a:defRPr>
      </a:lvl4pPr>
      <a:lvl5pPr marL="2057400" indent="-228600" algn="l" rtl="0" eaLnBrk="1" fontAlgn="base" hangingPunct="1">
        <a:spcBef>
          <a:spcPct val="20000"/>
        </a:spcBef>
        <a:spcAft>
          <a:spcPct val="0"/>
        </a:spcAft>
        <a:buClr>
          <a:srgbClr val="00783C"/>
        </a:buClr>
        <a:defRPr>
          <a:solidFill>
            <a:schemeClr val="tx1"/>
          </a:solidFill>
          <a:latin typeface="+mn-lt"/>
          <a:ea typeface="MS PGothic" pitchFamily="34" charset="-128"/>
        </a:defRPr>
      </a:lvl5pPr>
      <a:lvl6pPr marL="2514600" indent="-228600" algn="l" rtl="0" eaLnBrk="1" fontAlgn="base" hangingPunct="1">
        <a:spcBef>
          <a:spcPct val="20000"/>
        </a:spcBef>
        <a:spcAft>
          <a:spcPct val="0"/>
        </a:spcAft>
        <a:buClr>
          <a:srgbClr val="00783C"/>
        </a:buClr>
        <a:buChar char="»"/>
        <a:defRPr sz="1600">
          <a:solidFill>
            <a:schemeClr val="tx1"/>
          </a:solidFill>
          <a:latin typeface="+mn-lt"/>
        </a:defRPr>
      </a:lvl6pPr>
      <a:lvl7pPr marL="2971800" indent="-228600" algn="l" rtl="0" eaLnBrk="1" fontAlgn="base" hangingPunct="1">
        <a:spcBef>
          <a:spcPct val="20000"/>
        </a:spcBef>
        <a:spcAft>
          <a:spcPct val="0"/>
        </a:spcAft>
        <a:buClr>
          <a:srgbClr val="00783C"/>
        </a:buClr>
        <a:buChar char="»"/>
        <a:defRPr sz="1600">
          <a:solidFill>
            <a:schemeClr val="tx1"/>
          </a:solidFill>
          <a:latin typeface="+mn-lt"/>
        </a:defRPr>
      </a:lvl7pPr>
      <a:lvl8pPr marL="3429000" indent="-228600" algn="l" rtl="0" eaLnBrk="1" fontAlgn="base" hangingPunct="1">
        <a:spcBef>
          <a:spcPct val="20000"/>
        </a:spcBef>
        <a:spcAft>
          <a:spcPct val="0"/>
        </a:spcAft>
        <a:buClr>
          <a:srgbClr val="00783C"/>
        </a:buClr>
        <a:buChar char="»"/>
        <a:defRPr sz="1600">
          <a:solidFill>
            <a:schemeClr val="tx1"/>
          </a:solidFill>
          <a:latin typeface="+mn-lt"/>
        </a:defRPr>
      </a:lvl8pPr>
      <a:lvl9pPr marL="3886200" indent="-228600" algn="l" rtl="0" eaLnBrk="1" fontAlgn="base" hangingPunct="1">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2051"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1032" name="Rectangle 2"/>
          <p:cNvSpPr>
            <a:spLocks noGrp="1" noChangeArrowheads="1"/>
          </p:cNvSpPr>
          <p:nvPr>
            <p:ph type="title"/>
          </p:nvPr>
        </p:nvSpPr>
        <p:spPr bwMode="auto">
          <a:xfrm>
            <a:off x="357188" y="301625"/>
            <a:ext cx="8461375" cy="120808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Paragraph content</a:t>
            </a:r>
          </a:p>
          <a:p>
            <a:pPr lvl="1"/>
            <a:r>
              <a:rPr lang="en-US" dirty="0"/>
              <a:t>Bullets</a:t>
            </a:r>
          </a:p>
          <a:p>
            <a:pPr lvl="5"/>
            <a:r>
              <a:rPr lang="en-US" dirty="0"/>
              <a:t>Bullets</a:t>
            </a:r>
          </a:p>
          <a:p>
            <a:pPr lvl="3"/>
            <a:r>
              <a:rPr lang="en-US" dirty="0"/>
              <a:t>Bullets</a:t>
            </a:r>
          </a:p>
          <a:p>
            <a:pPr lvl="4"/>
            <a:r>
              <a:rPr lang="en-US" dirty="0"/>
              <a:t>Bullets</a:t>
            </a:r>
          </a:p>
        </p:txBody>
      </p:sp>
      <p:sp>
        <p:nvSpPr>
          <p:cNvPr id="2054"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defRPr/>
            </a:pPr>
            <a:endParaRPr lang="en-US"/>
          </a:p>
        </p:txBody>
      </p:sp>
      <p:sp>
        <p:nvSpPr>
          <p:cNvPr id="4" name="Slide Number Placeholder 3"/>
          <p:cNvSpPr>
            <a:spLocks noGrp="1"/>
          </p:cNvSpPr>
          <p:nvPr>
            <p:ph type="sldNum" sz="quarter" idx="4"/>
          </p:nvPr>
        </p:nvSpPr>
        <p:spPr>
          <a:xfrm>
            <a:off x="360363" y="6356350"/>
            <a:ext cx="317500" cy="365125"/>
          </a:xfrm>
          <a:prstGeom prst="rect">
            <a:avLst/>
          </a:prstGeom>
        </p:spPr>
        <p:txBody>
          <a:bodyPr vert="horz" wrap="square" lIns="0" tIns="0" rIns="0" bIns="0" numCol="1" anchor="ctr" anchorCtr="0" compatLnSpc="1">
            <a:prstTxWarp prst="textNoShape">
              <a:avLst/>
            </a:prstTxWarp>
            <a:normAutofit/>
          </a:bodyPr>
          <a:lstStyle>
            <a:lvl1pPr>
              <a:defRPr sz="1100" b="0" smtClean="0">
                <a:solidFill>
                  <a:srgbClr val="595959"/>
                </a:solidFill>
                <a:latin typeface="Arial" pitchFamily="34" charset="0"/>
              </a:defRPr>
            </a:lvl1pPr>
          </a:lstStyle>
          <a:p>
            <a:pPr>
              <a:defRPr/>
            </a:pPr>
            <a:fld id="{E6392975-6173-47C2-92A5-F7E9C3AE4BAF}" type="slidenum">
              <a:rPr lang="en-US"/>
              <a:pPr>
                <a:defRPr/>
              </a:pPr>
              <a:t>‹#›</a:t>
            </a:fld>
            <a:endParaRPr lang="en-US"/>
          </a:p>
        </p:txBody>
      </p:sp>
      <p:sp>
        <p:nvSpPr>
          <p:cNvPr id="5" name="Footer Placeholder 4"/>
          <p:cNvSpPr>
            <a:spLocks noGrp="1"/>
          </p:cNvSpPr>
          <p:nvPr>
            <p:ph type="ftr" sz="quarter" idx="3"/>
          </p:nvPr>
        </p:nvSpPr>
        <p:spPr>
          <a:xfrm>
            <a:off x="741363" y="6356350"/>
            <a:ext cx="5915025" cy="365125"/>
          </a:xfrm>
          <a:prstGeom prst="rect">
            <a:avLst/>
          </a:prstGeom>
        </p:spPr>
        <p:txBody>
          <a:bodyPr vert="horz" lIns="0" tIns="0" rIns="0" bIns="0" rtlCol="0" anchor="ctr">
            <a:normAutofit/>
          </a:bodyPr>
          <a:lstStyle>
            <a:lvl1pPr algn="l">
              <a:defRPr sz="1100" b="0" baseline="0">
                <a:solidFill>
                  <a:schemeClr val="tx2">
                    <a:lumMod val="65000"/>
                    <a:lumOff val="35000"/>
                  </a:schemeClr>
                </a:solidFill>
                <a:latin typeface="+mn-lt"/>
                <a:ea typeface="+mn-ea"/>
                <a:cs typeface="Times New Roman" pitchFamily="18" charset="0"/>
              </a:defRPr>
            </a:lvl1pPr>
          </a:lstStyle>
          <a:p>
            <a:pPr>
              <a:defRPr/>
            </a:pPr>
            <a:r>
              <a:rPr lang="en-US"/>
              <a:t>Presentation Title</a:t>
            </a:r>
          </a:p>
        </p:txBody>
      </p:sp>
      <p:sp>
        <p:nvSpPr>
          <p:cNvPr id="11" name="Rectangle 10">
            <a:extLst>
              <a:ext uri="{FF2B5EF4-FFF2-40B4-BE49-F238E27FC236}">
                <a16:creationId xmlns:a16="http://schemas.microsoft.com/office/drawing/2014/main" id="{0C5221EB-7A97-460D-8B63-11AA8A6DCCBF}"/>
              </a:ext>
            </a:extLst>
          </p:cNvPr>
          <p:cNvSpPr/>
          <p:nvPr userDrawn="1"/>
        </p:nvSpPr>
        <p:spPr bwMode="auto">
          <a:xfrm>
            <a:off x="7366000" y="6590147"/>
            <a:ext cx="1659467" cy="26785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a:ln>
                <a:noFill/>
              </a:ln>
              <a:solidFill>
                <a:schemeClr val="tx1"/>
              </a:solidFill>
              <a:effectLst/>
              <a:latin typeface="Trebuchet MS" pitchFamily="34" charset="0"/>
              <a:cs typeface="Times New Roman" pitchFamily="18" charset="0"/>
            </a:endParaRPr>
          </a:p>
        </p:txBody>
      </p:sp>
      <p:pic>
        <p:nvPicPr>
          <p:cNvPr id="13" name="Picture 12">
            <a:extLst>
              <a:ext uri="{FF2B5EF4-FFF2-40B4-BE49-F238E27FC236}">
                <a16:creationId xmlns:a16="http://schemas.microsoft.com/office/drawing/2014/main" id="{F2C106CE-F70E-4661-964D-378B033BEE3D}"/>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6868477" y="6254115"/>
            <a:ext cx="2009564" cy="395924"/>
          </a:xfrm>
          <a:prstGeom prst="rect">
            <a:avLst/>
          </a:prstGeom>
        </p:spPr>
      </p:pic>
    </p:spTree>
  </p:cSld>
  <p:clrMap bg1="lt1" tx1="dk1" bg2="lt2" tx2="dk2" accent1="accent1" accent2="accent2" accent3="accent3" accent4="accent4" accent5="accent5" accent6="accent6" hlink="hlink" folHlink="folHlink"/>
  <p:sldLayoutIdLst>
    <p:sldLayoutId id="2147485375" r:id="rId1"/>
    <p:sldLayoutId id="2147485376" r:id="rId2"/>
    <p:sldLayoutId id="2147485377" r:id="rId3"/>
    <p:sldLayoutId id="2147485360" r:id="rId4"/>
    <p:sldLayoutId id="2147485361" r:id="rId5"/>
    <p:sldLayoutId id="2147485362" r:id="rId6"/>
    <p:sldLayoutId id="2147485363" r:id="rId7"/>
    <p:sldLayoutId id="2147485364" r:id="rId8"/>
    <p:sldLayoutId id="2147485365" r:id="rId9"/>
    <p:sldLayoutId id="2147485378" r:id="rId10"/>
    <p:sldLayoutId id="2147485366" r:id="rId11"/>
    <p:sldLayoutId id="2147485379" r:id="rId12"/>
    <p:sldLayoutId id="2147485367" r:id="rId13"/>
    <p:sldLayoutId id="2147485368" r:id="rId14"/>
    <p:sldLayoutId id="2147485369" r:id="rId15"/>
    <p:sldLayoutId id="2147485370" r:id="rId16"/>
    <p:sldLayoutId id="2147485380" r:id="rId17"/>
    <p:sldLayoutId id="2147485371" r:id="rId18"/>
  </p:sldLayoutIdLst>
  <p:hf hdr="0" dt="0"/>
  <p:txStyles>
    <p:titleStyle>
      <a:lvl1pPr algn="l" rtl="0" eaLnBrk="0" fontAlgn="base" hangingPunct="0">
        <a:spcBef>
          <a:spcPct val="0"/>
        </a:spcBef>
        <a:spcAft>
          <a:spcPct val="0"/>
        </a:spcAft>
        <a:buFont typeface="Arial" pitchFamily="34" charset="0"/>
        <a:defRPr sz="2200" cap="all">
          <a:solidFill>
            <a:srgbClr val="595959"/>
          </a:solidFill>
          <a:latin typeface="+mn-lt"/>
          <a:ea typeface="MS PGothic" pitchFamily="34" charset="-128"/>
          <a:cs typeface="Andes ExtraLight"/>
        </a:defRPr>
      </a:lvl1pPr>
      <a:lvl2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2pPr>
      <a:lvl3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3pPr>
      <a:lvl4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4pPr>
      <a:lvl5pPr algn="l" rtl="0" eaLnBrk="0" fontAlgn="base" hangingPunct="0">
        <a:spcBef>
          <a:spcPct val="0"/>
        </a:spcBef>
        <a:spcAft>
          <a:spcPct val="0"/>
        </a:spcAft>
        <a:buFont typeface="Arial" pitchFamily="34" charset="0"/>
        <a:defRPr sz="2200">
          <a:solidFill>
            <a:srgbClr val="595959"/>
          </a:solidFill>
          <a:latin typeface="Arial" pitchFamily="34"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571" y="1189789"/>
            <a:ext cx="7824858" cy="1822161"/>
          </a:xfrm>
        </p:spPr>
        <p:txBody>
          <a:bodyPr/>
          <a:lstStyle/>
          <a:p>
            <a:pPr algn="ctr"/>
            <a:r>
              <a:rPr lang="en-US" dirty="0">
                <a:solidFill>
                  <a:srgbClr val="0070C0"/>
                </a:solidFill>
              </a:rPr>
              <a:t>Activation Programs in Georgia</a:t>
            </a:r>
            <a:endParaRPr lang="en-US" dirty="0"/>
          </a:p>
        </p:txBody>
      </p:sp>
      <p:sp>
        <p:nvSpPr>
          <p:cNvPr id="19" name="Text Placeholder 18"/>
          <p:cNvSpPr>
            <a:spLocks noGrp="1"/>
          </p:cNvSpPr>
          <p:nvPr>
            <p:ph type="body" sz="quarter" idx="13"/>
          </p:nvPr>
        </p:nvSpPr>
        <p:spPr>
          <a:xfrm>
            <a:off x="659572" y="3000005"/>
            <a:ext cx="7824858" cy="875885"/>
          </a:xfrm>
        </p:spPr>
        <p:txBody>
          <a:bodyPr>
            <a:normAutofit fontScale="70000" lnSpcReduction="20000"/>
          </a:bodyPr>
          <a:lstStyle/>
          <a:p>
            <a:pPr marL="0"/>
            <a:endParaRPr lang="en-US" cap="none" dirty="0"/>
          </a:p>
          <a:p>
            <a:pPr marL="0" algn="ctr">
              <a:spcBef>
                <a:spcPts val="600"/>
              </a:spcBef>
            </a:pPr>
            <a:r>
              <a:rPr lang="en-US" sz="2600" cap="none" dirty="0"/>
              <a:t>Activation and Graduation Policies in the South Caucuses and Central Asia</a:t>
            </a:r>
          </a:p>
          <a:p>
            <a:pPr marL="0" algn="ctr">
              <a:spcBef>
                <a:spcPts val="600"/>
              </a:spcBef>
            </a:pPr>
            <a:r>
              <a:rPr lang="en-US" sz="2600" cap="none" dirty="0"/>
              <a:t>Summary of key points from Policy Note</a:t>
            </a:r>
          </a:p>
        </p:txBody>
      </p:sp>
      <p:sp>
        <p:nvSpPr>
          <p:cNvPr id="3" name="Text Placeholder 2"/>
          <p:cNvSpPr>
            <a:spLocks noGrp="1"/>
          </p:cNvSpPr>
          <p:nvPr>
            <p:ph type="body" sz="quarter" idx="14"/>
          </p:nvPr>
        </p:nvSpPr>
        <p:spPr>
          <a:xfrm>
            <a:off x="5682073" y="4699002"/>
            <a:ext cx="2821170" cy="1285110"/>
          </a:xfrm>
        </p:spPr>
        <p:txBody>
          <a:bodyPr/>
          <a:lstStyle/>
          <a:p>
            <a:r>
              <a:rPr lang="en-US" dirty="0"/>
              <a:t>Maddalena Honorati, World Bank</a:t>
            </a:r>
          </a:p>
          <a:p>
            <a:r>
              <a:rPr lang="en-US" dirty="0"/>
              <a:t>Government representative (tbc)</a:t>
            </a:r>
          </a:p>
          <a:p>
            <a:endParaRPr lang="en-US" dirty="0"/>
          </a:p>
        </p:txBody>
      </p:sp>
      <p:sp>
        <p:nvSpPr>
          <p:cNvPr id="12293" name="Date Placeholder 9"/>
          <p:cNvSpPr>
            <a:spLocks noGrp="1"/>
          </p:cNvSpPr>
          <p:nvPr>
            <p:ph type="dt" sz="half" idx="15"/>
          </p:nvPr>
        </p:nvSpPr>
        <p:spPr bwMode="auto">
          <a:xfrm>
            <a:off x="5942013" y="5984111"/>
            <a:ext cx="2551112" cy="42938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norm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r>
              <a:rPr lang="en-US" sz="1400" b="0" dirty="0">
                <a:latin typeface="Arial" pitchFamily="34" charset="0"/>
                <a:cs typeface="Arial" pitchFamily="34" charset="0"/>
              </a:rPr>
              <a:t>January 22,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ECA78-8EB1-4A37-B2B2-B4B18EEFEF44}"/>
              </a:ext>
            </a:extLst>
          </p:cNvPr>
          <p:cNvSpPr>
            <a:spLocks noGrp="1"/>
          </p:cNvSpPr>
          <p:nvPr>
            <p:ph type="title"/>
          </p:nvPr>
        </p:nvSpPr>
        <p:spPr>
          <a:xfrm>
            <a:off x="343401" y="101801"/>
            <a:ext cx="8439652" cy="1023261"/>
          </a:xfrm>
        </p:spPr>
        <p:txBody>
          <a:bodyPr>
            <a:normAutofit/>
          </a:bodyPr>
          <a:lstStyle/>
          <a:p>
            <a:r>
              <a:rPr lang="en-US" sz="2800" b="1" dirty="0"/>
              <a:t>Spending on Labor Market and Social Assistance Programs</a:t>
            </a:r>
          </a:p>
        </p:txBody>
      </p:sp>
      <p:sp>
        <p:nvSpPr>
          <p:cNvPr id="5" name="Slide Number Placeholder 4">
            <a:extLst>
              <a:ext uri="{FF2B5EF4-FFF2-40B4-BE49-F238E27FC236}">
                <a16:creationId xmlns:a16="http://schemas.microsoft.com/office/drawing/2014/main" id="{8EBEBDA7-86AF-4AC6-AB72-20F7CDFDDD6C}"/>
              </a:ext>
            </a:extLst>
          </p:cNvPr>
          <p:cNvSpPr>
            <a:spLocks noGrp="1"/>
          </p:cNvSpPr>
          <p:nvPr>
            <p:ph type="sldNum" sz="quarter" idx="12"/>
          </p:nvPr>
        </p:nvSpPr>
        <p:spPr>
          <a:xfrm>
            <a:off x="360363" y="6391074"/>
            <a:ext cx="317500" cy="365125"/>
          </a:xfrm>
        </p:spPr>
        <p:txBody>
          <a:bodyPr/>
          <a:lstStyle/>
          <a:p>
            <a:pPr>
              <a:defRPr/>
            </a:pPr>
            <a:fld id="{6F49B432-AE81-4A26-98EE-5C4E4F4D88F8}" type="slidenum">
              <a:rPr lang="en-US" smtClean="0"/>
              <a:pPr>
                <a:defRPr/>
              </a:pPr>
              <a:t>9</a:t>
            </a:fld>
            <a:endParaRPr lang="en-US"/>
          </a:p>
        </p:txBody>
      </p:sp>
      <p:pic>
        <p:nvPicPr>
          <p:cNvPr id="7" name="Picture 6">
            <a:extLst>
              <a:ext uri="{FF2B5EF4-FFF2-40B4-BE49-F238E27FC236}">
                <a16:creationId xmlns:a16="http://schemas.microsoft.com/office/drawing/2014/main" id="{7AF3458F-947E-423E-AC33-0E14E6736260}"/>
              </a:ext>
            </a:extLst>
          </p:cNvPr>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3400" y="2499175"/>
            <a:ext cx="6736129" cy="3982487"/>
          </a:xfrm>
          <a:prstGeom prst="rect">
            <a:avLst/>
          </a:prstGeom>
          <a:noFill/>
          <a:ln>
            <a:noFill/>
          </a:ln>
        </p:spPr>
      </p:pic>
      <p:sp>
        <p:nvSpPr>
          <p:cNvPr id="3" name="Content Placeholder 2">
            <a:extLst>
              <a:ext uri="{FF2B5EF4-FFF2-40B4-BE49-F238E27FC236}">
                <a16:creationId xmlns:a16="http://schemas.microsoft.com/office/drawing/2014/main" id="{A593E0B1-A460-450C-84A8-91B47A9844EE}"/>
              </a:ext>
            </a:extLst>
          </p:cNvPr>
          <p:cNvSpPr>
            <a:spLocks noGrp="1"/>
          </p:cNvSpPr>
          <p:nvPr>
            <p:ph sz="quarter" idx="10"/>
          </p:nvPr>
        </p:nvSpPr>
        <p:spPr>
          <a:xfrm>
            <a:off x="3194957" y="1319514"/>
            <a:ext cx="5266137" cy="2363138"/>
          </a:xfrm>
          <a:solidFill>
            <a:schemeClr val="bg1">
              <a:lumMod val="95000"/>
            </a:schemeClr>
          </a:solidFill>
          <a:ln>
            <a:solidFill>
              <a:schemeClr val="accent6">
                <a:lumMod val="50000"/>
              </a:schemeClr>
            </a:solidFill>
          </a:ln>
        </p:spPr>
        <p:style>
          <a:lnRef idx="2">
            <a:schemeClr val="accent1"/>
          </a:lnRef>
          <a:fillRef idx="1">
            <a:schemeClr val="lt1"/>
          </a:fillRef>
          <a:effectRef idx="0">
            <a:schemeClr val="accent1"/>
          </a:effectRef>
          <a:fontRef idx="minor">
            <a:schemeClr val="dk1"/>
          </a:fontRef>
        </p:style>
        <p:txBody>
          <a:bodyPr>
            <a:noAutofit/>
          </a:bodyPr>
          <a:lstStyle/>
          <a:p>
            <a:pPr marL="272034" lvl="2" indent="0">
              <a:lnSpc>
                <a:spcPct val="100000"/>
              </a:lnSpc>
              <a:buNone/>
            </a:pPr>
            <a:r>
              <a:rPr lang="en-US" sz="1500" dirty="0">
                <a:solidFill>
                  <a:schemeClr val="tx1"/>
                </a:solidFill>
              </a:rPr>
              <a:t>Social assistance programs cover 13% of the population</a:t>
            </a:r>
          </a:p>
          <a:p>
            <a:pPr marL="272034" lvl="2" indent="0">
              <a:lnSpc>
                <a:spcPct val="100000"/>
              </a:lnSpc>
              <a:buNone/>
            </a:pPr>
            <a:r>
              <a:rPr lang="en-US" sz="1500" dirty="0">
                <a:solidFill>
                  <a:schemeClr val="tx1"/>
                </a:solidFill>
              </a:rPr>
              <a:t>Spending on labor market programs is low </a:t>
            </a:r>
          </a:p>
          <a:p>
            <a:pPr marL="272034" lvl="2" indent="0">
              <a:lnSpc>
                <a:spcPct val="100000"/>
              </a:lnSpc>
              <a:buNone/>
            </a:pPr>
            <a:r>
              <a:rPr lang="en-US" sz="1500" dirty="0">
                <a:solidFill>
                  <a:schemeClr val="tx1"/>
                </a:solidFill>
              </a:rPr>
              <a:t>Social assistance spending of almost 6% of GDP, social pension included, is high by regional standards (ECA average is 2.2 percent of GDP), but</a:t>
            </a:r>
          </a:p>
          <a:p>
            <a:pPr marL="272034" lvl="2" indent="0">
              <a:lnSpc>
                <a:spcPct val="100000"/>
              </a:lnSpc>
              <a:buNone/>
            </a:pPr>
            <a:r>
              <a:rPr lang="en-US" sz="1500" dirty="0">
                <a:solidFill>
                  <a:schemeClr val="tx1"/>
                </a:solidFill>
              </a:rPr>
              <a:t>Low, if the social pension is excluded – 1.2% of GDP (2013)</a:t>
            </a:r>
          </a:p>
          <a:p>
            <a:pPr marL="272034" lvl="2" indent="0">
              <a:lnSpc>
                <a:spcPct val="100000"/>
              </a:lnSpc>
              <a:buNone/>
            </a:pPr>
            <a:r>
              <a:rPr lang="en-US" sz="1500" dirty="0">
                <a:solidFill>
                  <a:schemeClr val="tx1"/>
                </a:solidFill>
              </a:rPr>
              <a:t>High spending by regional standards on the poverty targeted social assistance scheme </a:t>
            </a:r>
          </a:p>
        </p:txBody>
      </p:sp>
      <p:sp>
        <p:nvSpPr>
          <p:cNvPr id="9" name="Slide Number Placeholder 4">
            <a:extLst>
              <a:ext uri="{FF2B5EF4-FFF2-40B4-BE49-F238E27FC236}">
                <a16:creationId xmlns:a16="http://schemas.microsoft.com/office/drawing/2014/main" id="{AD8B7878-71D8-4E91-A2B0-644E4CDAB0B5}"/>
              </a:ext>
            </a:extLst>
          </p:cNvPr>
          <p:cNvSpPr txBox="1">
            <a:spLocks/>
          </p:cNvSpPr>
          <p:nvPr/>
        </p:nvSpPr>
        <p:spPr bwMode="auto">
          <a:xfrm>
            <a:off x="677863" y="6356350"/>
            <a:ext cx="5936296"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
        <p:nvSpPr>
          <p:cNvPr id="4" name="Oval 3">
            <a:extLst>
              <a:ext uri="{FF2B5EF4-FFF2-40B4-BE49-F238E27FC236}">
                <a16:creationId xmlns:a16="http://schemas.microsoft.com/office/drawing/2014/main" id="{D128EE2F-D178-4F15-A6BD-A3CE671D8366}"/>
              </a:ext>
            </a:extLst>
          </p:cNvPr>
          <p:cNvSpPr/>
          <p:nvPr/>
        </p:nvSpPr>
        <p:spPr bwMode="auto">
          <a:xfrm>
            <a:off x="519113" y="5544273"/>
            <a:ext cx="914400" cy="1088021"/>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bg-BG"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6" name="Oval 5">
            <a:extLst>
              <a:ext uri="{FF2B5EF4-FFF2-40B4-BE49-F238E27FC236}">
                <a16:creationId xmlns:a16="http://schemas.microsoft.com/office/drawing/2014/main" id="{C9292E9A-9101-40A4-AFA8-0F4378846965}"/>
              </a:ext>
            </a:extLst>
          </p:cNvPr>
          <p:cNvSpPr/>
          <p:nvPr/>
        </p:nvSpPr>
        <p:spPr bwMode="auto">
          <a:xfrm>
            <a:off x="360363" y="5578996"/>
            <a:ext cx="577186" cy="330403"/>
          </a:xfrm>
          <a:prstGeom prst="ellipse">
            <a:avLst/>
          </a:prstGeom>
          <a:no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bg-BG" sz="1300" b="0" i="0" u="none" strike="noStrike" cap="none" normalizeH="0" baseline="0">
              <a:ln>
                <a:noFill/>
              </a:ln>
              <a:solidFill>
                <a:schemeClr val="tx1"/>
              </a:solidFill>
              <a:effectLst/>
              <a:latin typeface="Trebuchet MS" pitchFamily="34" charset="0"/>
              <a:cs typeface="Times New Roman" pitchFamily="18" charset="0"/>
            </a:endParaRPr>
          </a:p>
        </p:txBody>
      </p:sp>
    </p:spTree>
    <p:extLst>
      <p:ext uri="{BB962C8B-B14F-4D97-AF65-F5344CB8AC3E}">
        <p14:creationId xmlns:p14="http://schemas.microsoft.com/office/powerpoint/2010/main" val="1673369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2B9D-B40D-452A-B159-8E132B7EABE6}"/>
              </a:ext>
            </a:extLst>
          </p:cNvPr>
          <p:cNvSpPr>
            <a:spLocks noGrp="1"/>
          </p:cNvSpPr>
          <p:nvPr>
            <p:ph type="title"/>
          </p:nvPr>
        </p:nvSpPr>
        <p:spPr>
          <a:xfrm>
            <a:off x="343401" y="136525"/>
            <a:ext cx="8439652" cy="1028989"/>
          </a:xfrm>
        </p:spPr>
        <p:txBody>
          <a:bodyPr>
            <a:normAutofit/>
          </a:bodyPr>
          <a:lstStyle/>
          <a:p>
            <a:r>
              <a:rPr lang="en-US" sz="2500" b="1" dirty="0"/>
              <a:t>Last-resort Income Support Scheme / TSA: design, performance and delivery</a:t>
            </a:r>
          </a:p>
        </p:txBody>
      </p:sp>
      <p:sp>
        <p:nvSpPr>
          <p:cNvPr id="3" name="Content Placeholder 2">
            <a:extLst>
              <a:ext uri="{FF2B5EF4-FFF2-40B4-BE49-F238E27FC236}">
                <a16:creationId xmlns:a16="http://schemas.microsoft.com/office/drawing/2014/main" id="{F981DD68-2B51-4A30-AE8E-9E22358AB9FF}"/>
              </a:ext>
            </a:extLst>
          </p:cNvPr>
          <p:cNvSpPr>
            <a:spLocks noGrp="1"/>
          </p:cNvSpPr>
          <p:nvPr>
            <p:ph sz="quarter" idx="10"/>
          </p:nvPr>
        </p:nvSpPr>
        <p:spPr/>
        <p:txBody>
          <a:bodyPr>
            <a:normAutofit fontScale="25000" lnSpcReduction="20000"/>
          </a:bodyPr>
          <a:lstStyle/>
          <a:p>
            <a:pPr marL="0" indent="0"/>
            <a:r>
              <a:rPr lang="en-US" sz="5600" b="1" dirty="0">
                <a:solidFill>
                  <a:srgbClr val="002060"/>
                </a:solidFill>
              </a:rPr>
              <a:t>Targeted Social Assistance (TSA):</a:t>
            </a:r>
            <a:r>
              <a:rPr lang="en-US" sz="5600" dirty="0">
                <a:solidFill>
                  <a:schemeClr val="tx2"/>
                </a:solidFill>
              </a:rPr>
              <a:t> i) Provides cash for the extremely poor and vulnerable using Proxy Means Test (PMT); ii) In 2018 covered about 121 000 households or t 450 000 people)</a:t>
            </a:r>
          </a:p>
          <a:p>
            <a:pPr marL="0" indent="0"/>
            <a:r>
              <a:rPr lang="en-US" sz="5600" b="1" dirty="0">
                <a:solidFill>
                  <a:srgbClr val="002060"/>
                </a:solidFill>
              </a:rPr>
              <a:t>TSA has had continuous design improvements:  i</a:t>
            </a:r>
            <a:r>
              <a:rPr lang="en-US" sz="5600" b="1" dirty="0"/>
              <a:t>) </a:t>
            </a:r>
            <a:r>
              <a:rPr lang="en-US" sz="5600" dirty="0">
                <a:solidFill>
                  <a:schemeClr val="tx2"/>
                </a:solidFill>
                <a:latin typeface="+mn-lt"/>
              </a:rPr>
              <a:t>Updating the PMT </a:t>
            </a:r>
            <a:r>
              <a:rPr lang="en-US" sz="5600" dirty="0">
                <a:solidFill>
                  <a:schemeClr val="tx2"/>
                </a:solidFill>
                <a:latin typeface="+mn-lt"/>
                <a:cs typeface="Courier New" panose="02070309020205020404" pitchFamily="49" charset="0"/>
              </a:rPr>
              <a:t>→</a:t>
            </a:r>
            <a:r>
              <a:rPr lang="en-US" sz="5600" dirty="0">
                <a:solidFill>
                  <a:schemeClr val="tx2"/>
                </a:solidFill>
                <a:latin typeface="+mn-lt"/>
              </a:rPr>
              <a:t> increased program coverage; ii) </a:t>
            </a:r>
            <a:r>
              <a:rPr lang="en-US" sz="5600" dirty="0">
                <a:solidFill>
                  <a:schemeClr val="tx2"/>
                </a:solidFill>
                <a:latin typeface="+mn-lt"/>
                <a:cs typeface="Calibri" panose="020F0502020204030204" pitchFamily="34" charset="0"/>
              </a:rPr>
              <a:t>Child benefit  increased from 10 GEL to 50 GEL iii) </a:t>
            </a:r>
            <a:r>
              <a:rPr lang="en-US" sz="5600" dirty="0">
                <a:solidFill>
                  <a:schemeClr val="tx2"/>
                </a:solidFill>
                <a:latin typeface="+mn-lt"/>
              </a:rPr>
              <a:t>New delivery mechanism for child benefit – “Child Nutrition Card” d) Introduced five tiers of child benefit recipients;</a:t>
            </a:r>
          </a:p>
          <a:p>
            <a:pPr marL="0" indent="0"/>
            <a:r>
              <a:rPr lang="en-US" sz="5600" b="1" dirty="0">
                <a:solidFill>
                  <a:srgbClr val="002060"/>
                </a:solidFill>
              </a:rPr>
              <a:t>TSA has design elements aimed at promoting activation</a:t>
            </a:r>
            <a:r>
              <a:rPr lang="en-US" sz="5600" dirty="0">
                <a:solidFill>
                  <a:srgbClr val="002060"/>
                </a:solidFill>
              </a:rPr>
              <a:t>: </a:t>
            </a:r>
            <a:r>
              <a:rPr lang="en-US" sz="5600" dirty="0">
                <a:solidFill>
                  <a:schemeClr val="tx2"/>
                </a:solidFill>
              </a:rPr>
              <a:t>a) Introduced tiers / gradual reduction of TSA depending on PMT score; b) Income disregard and gradual phase-out of TSA and other benefits in case of wage income;</a:t>
            </a:r>
          </a:p>
          <a:p>
            <a:pPr marL="0" indent="0"/>
            <a:r>
              <a:rPr lang="en-US" sz="5600" b="1" dirty="0">
                <a:solidFill>
                  <a:srgbClr val="002060"/>
                </a:solidFill>
              </a:rPr>
              <a:t>The Social Service Agency (SSA</a:t>
            </a:r>
            <a:r>
              <a:rPr lang="en-US" sz="5600" dirty="0">
                <a:solidFill>
                  <a:srgbClr val="002060"/>
                </a:solidFill>
              </a:rPr>
              <a:t>): </a:t>
            </a:r>
            <a:r>
              <a:rPr lang="en-US" sz="5600" dirty="0">
                <a:solidFill>
                  <a:schemeClr val="tx2"/>
                </a:solidFill>
              </a:rPr>
              <a:t>i)  Administers the program iii) Maintains the Unified Database of  social registry  </a:t>
            </a:r>
          </a:p>
          <a:p>
            <a:pPr marL="0" indent="0"/>
            <a:r>
              <a:rPr lang="en-US" sz="5600" b="1" dirty="0">
                <a:solidFill>
                  <a:srgbClr val="002060"/>
                </a:solidFill>
              </a:rPr>
              <a:t>TSA is one of the best performing last-resort income support programs in ECA: </a:t>
            </a:r>
            <a:r>
              <a:rPr lang="en-US" sz="5600" dirty="0">
                <a:solidFill>
                  <a:schemeClr val="tx2"/>
                </a:solidFill>
              </a:rPr>
              <a:t>i)</a:t>
            </a:r>
            <a:r>
              <a:rPr lang="en-US" sz="5600" b="1" dirty="0">
                <a:solidFill>
                  <a:schemeClr val="tx2"/>
                </a:solidFill>
              </a:rPr>
              <a:t> </a:t>
            </a:r>
            <a:r>
              <a:rPr lang="en-US" sz="5600" dirty="0">
                <a:solidFill>
                  <a:schemeClr val="tx2"/>
                </a:solidFill>
              </a:rPr>
              <a:t>Covers 35% or the poorest quintile (2017); ii) Pro-poor targeting: 75% of benefits to the poorest quintile; iii) Reduces both poverty headcount and poverty gap (best performer in ECA in terms of poverty headcount reduction (as % of the pre-transfer index))</a:t>
            </a:r>
          </a:p>
          <a:p>
            <a:pPr marL="0" indent="0"/>
            <a:endParaRPr lang="en-US" sz="5600" dirty="0">
              <a:solidFill>
                <a:schemeClr val="tx2"/>
              </a:solidFill>
            </a:endParaRPr>
          </a:p>
          <a:p>
            <a:pPr marL="546100" lvl="3" indent="0">
              <a:spcAft>
                <a:spcPts val="600"/>
              </a:spcAft>
              <a:buNone/>
            </a:pPr>
            <a:endParaRPr lang="en-US" dirty="0"/>
          </a:p>
        </p:txBody>
      </p:sp>
      <p:sp>
        <p:nvSpPr>
          <p:cNvPr id="5" name="Slide Number Placeholder 4">
            <a:extLst>
              <a:ext uri="{FF2B5EF4-FFF2-40B4-BE49-F238E27FC236}">
                <a16:creationId xmlns:a16="http://schemas.microsoft.com/office/drawing/2014/main" id="{001F1D23-5216-4877-BBD6-1146670D01F8}"/>
              </a:ext>
            </a:extLst>
          </p:cNvPr>
          <p:cNvSpPr>
            <a:spLocks noGrp="1"/>
          </p:cNvSpPr>
          <p:nvPr>
            <p:ph type="sldNum" sz="quarter" idx="12"/>
          </p:nvPr>
        </p:nvSpPr>
        <p:spPr/>
        <p:txBody>
          <a:bodyPr/>
          <a:lstStyle/>
          <a:p>
            <a:pPr>
              <a:defRPr/>
            </a:pPr>
            <a:fld id="{6F49B432-AE81-4A26-98EE-5C4E4F4D88F8}" type="slidenum">
              <a:rPr lang="en-US" smtClean="0"/>
              <a:pPr>
                <a:defRPr/>
              </a:pPr>
              <a:t>10</a:t>
            </a:fld>
            <a:endParaRPr lang="en-US" dirty="0"/>
          </a:p>
        </p:txBody>
      </p:sp>
      <p:sp>
        <p:nvSpPr>
          <p:cNvPr id="6" name="Slide Number Placeholder 4">
            <a:extLst>
              <a:ext uri="{FF2B5EF4-FFF2-40B4-BE49-F238E27FC236}">
                <a16:creationId xmlns:a16="http://schemas.microsoft.com/office/drawing/2014/main" id="{45C8451E-FC45-47AC-A614-EB77762266F9}"/>
              </a:ext>
            </a:extLst>
          </p:cNvPr>
          <p:cNvSpPr txBox="1">
            <a:spLocks/>
          </p:cNvSpPr>
          <p:nvPr/>
        </p:nvSpPr>
        <p:spPr bwMode="auto">
          <a:xfrm>
            <a:off x="677863" y="6356350"/>
            <a:ext cx="5936296"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Tree>
    <p:extLst>
      <p:ext uri="{BB962C8B-B14F-4D97-AF65-F5344CB8AC3E}">
        <p14:creationId xmlns:p14="http://schemas.microsoft.com/office/powerpoint/2010/main" val="2509957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9"/>
          <p:cNvSpPr>
            <a:spLocks noGrp="1"/>
          </p:cNvSpPr>
          <p:nvPr>
            <p:ph type="title"/>
          </p:nvPr>
        </p:nvSpPr>
        <p:spPr/>
        <p:txBody>
          <a:bodyPr/>
          <a:lstStyle/>
          <a:p>
            <a:r>
              <a:rPr lang="en-US" dirty="0">
                <a:cs typeface="Andes ExtraLight" pitchFamily="50" charset="0"/>
              </a:rPr>
              <a:t>Current Policies and Programs</a:t>
            </a:r>
          </a:p>
        </p:txBody>
      </p:sp>
      <p:sp>
        <p:nvSpPr>
          <p:cNvPr id="11" name="Text Placeholder 10"/>
          <p:cNvSpPr>
            <a:spLocks noGrp="1"/>
          </p:cNvSpPr>
          <p:nvPr>
            <p:ph type="body" sz="quarter" idx="13"/>
          </p:nvPr>
        </p:nvSpPr>
        <p:spPr>
          <a:xfrm>
            <a:off x="851104" y="3428999"/>
            <a:ext cx="7328771" cy="1316621"/>
          </a:xfrm>
        </p:spPr>
        <p:txBody>
          <a:bodyPr/>
          <a:lstStyle/>
          <a:p>
            <a:pPr marL="0" indent="0">
              <a:defRPr/>
            </a:pPr>
            <a:r>
              <a:rPr lang="en-US" dirty="0"/>
              <a:t>Labor Market Programs</a:t>
            </a:r>
          </a:p>
        </p:txBody>
      </p:sp>
    </p:spTree>
    <p:extLst>
      <p:ext uri="{BB962C8B-B14F-4D97-AF65-F5344CB8AC3E}">
        <p14:creationId xmlns:p14="http://schemas.microsoft.com/office/powerpoint/2010/main" val="592204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E2552-9580-4E09-BDF4-14264CF3E9B1}"/>
              </a:ext>
            </a:extLst>
          </p:cNvPr>
          <p:cNvSpPr>
            <a:spLocks noGrp="1"/>
          </p:cNvSpPr>
          <p:nvPr>
            <p:ph type="title"/>
          </p:nvPr>
        </p:nvSpPr>
        <p:spPr>
          <a:xfrm>
            <a:off x="343401" y="301625"/>
            <a:ext cx="8439652" cy="855843"/>
          </a:xfrm>
        </p:spPr>
        <p:txBody>
          <a:bodyPr>
            <a:normAutofit/>
          </a:bodyPr>
          <a:lstStyle/>
          <a:p>
            <a:r>
              <a:rPr lang="en-US" sz="2400" b="1" dirty="0"/>
              <a:t>Labor Market Strategy, Labor Market Information System (LMIS) and Worknet </a:t>
            </a:r>
          </a:p>
        </p:txBody>
      </p:sp>
      <p:sp>
        <p:nvSpPr>
          <p:cNvPr id="3" name="Content Placeholder 2">
            <a:extLst>
              <a:ext uri="{FF2B5EF4-FFF2-40B4-BE49-F238E27FC236}">
                <a16:creationId xmlns:a16="http://schemas.microsoft.com/office/drawing/2014/main" id="{57FF68A2-4FCB-4FEF-BCC2-B72863D1D65F}"/>
              </a:ext>
            </a:extLst>
          </p:cNvPr>
          <p:cNvSpPr>
            <a:spLocks noGrp="1"/>
          </p:cNvSpPr>
          <p:nvPr>
            <p:ph sz="quarter" idx="10"/>
          </p:nvPr>
        </p:nvSpPr>
        <p:spPr>
          <a:xfrm>
            <a:off x="361507" y="1280243"/>
            <a:ext cx="8440305" cy="4727863"/>
          </a:xfrm>
        </p:spPr>
        <p:txBody>
          <a:bodyPr>
            <a:noAutofit/>
          </a:bodyPr>
          <a:lstStyle/>
          <a:p>
            <a:pPr marL="180000" indent="0">
              <a:lnSpc>
                <a:spcPct val="110000"/>
              </a:lnSpc>
              <a:spcBef>
                <a:spcPts val="600"/>
              </a:spcBef>
            </a:pPr>
            <a:r>
              <a:rPr lang="en-US" b="1" dirty="0">
                <a:solidFill>
                  <a:srgbClr val="002060"/>
                </a:solidFill>
              </a:rPr>
              <a:t>New National Labor and Employment Strategy 2019-2023:</a:t>
            </a:r>
            <a:r>
              <a:rPr lang="en-US" dirty="0">
                <a:solidFill>
                  <a:schemeClr val="tx2"/>
                </a:solidFill>
              </a:rPr>
              <a:t> i) promotes employment and is being complemented by broader initiatives including: i) Creating a Labor Market Information System ; ii Worknet online portal; iii) ALMPs;</a:t>
            </a:r>
          </a:p>
          <a:p>
            <a:pPr marL="0" indent="0">
              <a:lnSpc>
                <a:spcPct val="110000"/>
              </a:lnSpc>
              <a:spcAft>
                <a:spcPts val="600"/>
              </a:spcAft>
            </a:pPr>
            <a:r>
              <a:rPr lang="en-US" sz="1600" b="1" dirty="0">
                <a:solidFill>
                  <a:srgbClr val="002060"/>
                </a:solidFill>
              </a:rPr>
              <a:t>MIS (MILHSA): </a:t>
            </a:r>
            <a:r>
              <a:rPr lang="en-US" sz="1600" dirty="0">
                <a:solidFill>
                  <a:schemeClr val="tx2"/>
                </a:solidFill>
              </a:rPr>
              <a:t>to improve the availability, consistency, and reliability of LM information  </a:t>
            </a:r>
          </a:p>
          <a:p>
            <a:pPr marL="500634" lvl="2">
              <a:lnSpc>
                <a:spcPct val="110000"/>
              </a:lnSpc>
            </a:pPr>
            <a:r>
              <a:rPr lang="en-US" sz="1600" dirty="0">
                <a:solidFill>
                  <a:schemeClr val="tx2"/>
                </a:solidFill>
              </a:rPr>
              <a:t>It is “One-stop shop” information bank that provides data to users, reduces the cost of job search, supports LM policy formulation, and enables M&amp;E of LM policies</a:t>
            </a:r>
          </a:p>
          <a:p>
            <a:pPr marL="0" indent="0">
              <a:lnSpc>
                <a:spcPct val="110000"/>
              </a:lnSpc>
              <a:spcBef>
                <a:spcPts val="600"/>
              </a:spcBef>
            </a:pPr>
            <a:r>
              <a:rPr lang="en-US" sz="1600" b="1" dirty="0">
                <a:solidFill>
                  <a:srgbClr val="002060"/>
                </a:solidFill>
              </a:rPr>
              <a:t>Maintaining the LMIS is complex and requires coordination and cooperation of multiple Ministries and Agencies</a:t>
            </a:r>
            <a:r>
              <a:rPr lang="en-US" sz="1600" dirty="0">
                <a:solidFill>
                  <a:srgbClr val="002060"/>
                </a:solidFill>
              </a:rPr>
              <a:t>  </a:t>
            </a:r>
            <a:r>
              <a:rPr lang="en-US" sz="1600" dirty="0">
                <a:solidFill>
                  <a:schemeClr val="tx2"/>
                </a:solidFill>
              </a:rPr>
              <a:t>(MILHSA set up the LMIS; </a:t>
            </a:r>
            <a:r>
              <a:rPr lang="en-US" sz="1600" dirty="0" err="1">
                <a:solidFill>
                  <a:schemeClr val="tx2"/>
                </a:solidFill>
              </a:rPr>
              <a:t>MoESD</a:t>
            </a:r>
            <a:r>
              <a:rPr lang="en-US" sz="1600" dirty="0">
                <a:solidFill>
                  <a:schemeClr val="tx2"/>
                </a:solidFill>
              </a:rPr>
              <a:t> maintains and administers the LMIS; The SSA provides information on job seekers and available vacancies; etc.)</a:t>
            </a:r>
          </a:p>
          <a:p>
            <a:pPr>
              <a:spcBef>
                <a:spcPts val="0"/>
              </a:spcBef>
            </a:pPr>
            <a:r>
              <a:rPr lang="en-US" sz="1600" b="1" dirty="0" err="1">
                <a:solidFill>
                  <a:srgbClr val="002060"/>
                </a:solidFill>
              </a:rPr>
              <a:t>Worknet</a:t>
            </a:r>
            <a:r>
              <a:rPr lang="en-US" sz="1600" b="1" dirty="0">
                <a:solidFill>
                  <a:srgbClr val="002060"/>
                </a:solidFill>
              </a:rPr>
              <a:t>: </a:t>
            </a:r>
          </a:p>
          <a:p>
            <a:pPr>
              <a:spcBef>
                <a:spcPts val="0"/>
              </a:spcBef>
            </a:pPr>
            <a:r>
              <a:rPr lang="en-US" sz="1600" dirty="0">
                <a:solidFill>
                  <a:schemeClr val="tx2"/>
                </a:solidFill>
              </a:rPr>
              <a:t> i) job seekers and employers  register online via </a:t>
            </a:r>
            <a:r>
              <a:rPr lang="en-US" sz="1600" b="1" dirty="0">
                <a:solidFill>
                  <a:schemeClr val="tx2"/>
                </a:solidFill>
              </a:rPr>
              <a:t>the Worknet portal</a:t>
            </a:r>
            <a:r>
              <a:rPr lang="en-US" sz="1600" dirty="0">
                <a:solidFill>
                  <a:schemeClr val="tx2"/>
                </a:solidFill>
              </a:rPr>
              <a:t>.</a:t>
            </a:r>
          </a:p>
          <a:p>
            <a:pPr>
              <a:spcBef>
                <a:spcPts val="0"/>
              </a:spcBef>
            </a:pPr>
            <a:r>
              <a:rPr lang="en-US" sz="1600" dirty="0">
                <a:solidFill>
                  <a:schemeClr val="tx2"/>
                </a:solidFill>
              </a:rPr>
              <a:t> ii) </a:t>
            </a:r>
            <a:r>
              <a:rPr lang="en-US" sz="1600" dirty="0" err="1">
                <a:solidFill>
                  <a:schemeClr val="tx2"/>
                </a:solidFill>
              </a:rPr>
              <a:t>Worknet</a:t>
            </a:r>
            <a:r>
              <a:rPr lang="en-US" sz="1600" dirty="0">
                <a:solidFill>
                  <a:schemeClr val="tx2"/>
                </a:solidFill>
              </a:rPr>
              <a:t> consultants ensure the smooth functioning of the portal</a:t>
            </a:r>
          </a:p>
          <a:p>
            <a:pPr>
              <a:spcBef>
                <a:spcPts val="0"/>
              </a:spcBef>
            </a:pPr>
            <a:r>
              <a:rPr lang="en-US" sz="1600" dirty="0">
                <a:solidFill>
                  <a:schemeClr val="tx2"/>
                </a:solidFill>
              </a:rPr>
              <a:t> iii) As of June 2018, 161 611 persons had registered on the system as jobseekers</a:t>
            </a:r>
          </a:p>
          <a:p>
            <a:pPr>
              <a:spcBef>
                <a:spcPts val="0"/>
              </a:spcBef>
            </a:pPr>
            <a:endParaRPr lang="en-US" sz="1600" b="1" dirty="0"/>
          </a:p>
          <a:p>
            <a:pPr marL="272034" lvl="2" indent="0">
              <a:lnSpc>
                <a:spcPct val="110000"/>
              </a:lnSpc>
              <a:buNone/>
            </a:pPr>
            <a:endParaRPr lang="en-US" sz="1600" dirty="0"/>
          </a:p>
          <a:p>
            <a:pPr marL="272034" lvl="2" indent="0">
              <a:lnSpc>
                <a:spcPct val="110000"/>
              </a:lnSpc>
              <a:buNone/>
            </a:pPr>
            <a:endParaRPr lang="en-US" sz="1600" dirty="0"/>
          </a:p>
          <a:p>
            <a:pPr marL="272034" lvl="2" indent="0">
              <a:lnSpc>
                <a:spcPct val="100000"/>
              </a:lnSpc>
              <a:buNone/>
            </a:pPr>
            <a:endParaRPr lang="en-US" dirty="0"/>
          </a:p>
        </p:txBody>
      </p:sp>
      <p:sp>
        <p:nvSpPr>
          <p:cNvPr id="5" name="Slide Number Placeholder 4">
            <a:extLst>
              <a:ext uri="{FF2B5EF4-FFF2-40B4-BE49-F238E27FC236}">
                <a16:creationId xmlns:a16="http://schemas.microsoft.com/office/drawing/2014/main" id="{17CC4695-0A6A-4C00-9CD8-8B6F3C9C2910}"/>
              </a:ext>
            </a:extLst>
          </p:cNvPr>
          <p:cNvSpPr>
            <a:spLocks noGrp="1"/>
          </p:cNvSpPr>
          <p:nvPr>
            <p:ph type="sldNum" sz="quarter" idx="12"/>
          </p:nvPr>
        </p:nvSpPr>
        <p:spPr/>
        <p:txBody>
          <a:bodyPr/>
          <a:lstStyle/>
          <a:p>
            <a:pPr>
              <a:defRPr/>
            </a:pPr>
            <a:fld id="{6F49B432-AE81-4A26-98EE-5C4E4F4D88F8}" type="slidenum">
              <a:rPr lang="en-US" smtClean="0"/>
              <a:pPr>
                <a:defRPr/>
              </a:pPr>
              <a:t>12</a:t>
            </a:fld>
            <a:endParaRPr lang="en-US"/>
          </a:p>
        </p:txBody>
      </p:sp>
      <p:sp>
        <p:nvSpPr>
          <p:cNvPr id="6" name="Slide Number Placeholder 4">
            <a:extLst>
              <a:ext uri="{FF2B5EF4-FFF2-40B4-BE49-F238E27FC236}">
                <a16:creationId xmlns:a16="http://schemas.microsoft.com/office/drawing/2014/main" id="{784088A5-B17A-426E-B952-5424FA60C1B6}"/>
              </a:ext>
            </a:extLst>
          </p:cNvPr>
          <p:cNvSpPr txBox="1">
            <a:spLocks/>
          </p:cNvSpPr>
          <p:nvPr/>
        </p:nvSpPr>
        <p:spPr bwMode="auto">
          <a:xfrm>
            <a:off x="677863" y="6356350"/>
            <a:ext cx="5936296"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Tree>
    <p:extLst>
      <p:ext uri="{BB962C8B-B14F-4D97-AF65-F5344CB8AC3E}">
        <p14:creationId xmlns:p14="http://schemas.microsoft.com/office/powerpoint/2010/main" val="2895498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41DA6-704F-4E7F-B1AF-444657A5DB52}"/>
              </a:ext>
            </a:extLst>
          </p:cNvPr>
          <p:cNvSpPr>
            <a:spLocks noGrp="1"/>
          </p:cNvSpPr>
          <p:nvPr>
            <p:ph type="title"/>
          </p:nvPr>
        </p:nvSpPr>
        <p:spPr/>
        <p:txBody>
          <a:bodyPr>
            <a:normAutofit/>
          </a:bodyPr>
          <a:lstStyle/>
          <a:p>
            <a:r>
              <a:rPr lang="en-US" sz="2800" b="1" dirty="0"/>
              <a:t>Active Labor Market Programs </a:t>
            </a:r>
          </a:p>
        </p:txBody>
      </p:sp>
      <p:graphicFrame>
        <p:nvGraphicFramePr>
          <p:cNvPr id="7" name="Content Placeholder 6">
            <a:extLst>
              <a:ext uri="{FF2B5EF4-FFF2-40B4-BE49-F238E27FC236}">
                <a16:creationId xmlns:a16="http://schemas.microsoft.com/office/drawing/2014/main" id="{DEAD6677-EB55-40B1-A8D3-E3177084677A}"/>
              </a:ext>
            </a:extLst>
          </p:cNvPr>
          <p:cNvGraphicFramePr>
            <a:graphicFrameLocks noGrp="1"/>
          </p:cNvGraphicFramePr>
          <p:nvPr>
            <p:ph sz="quarter" idx="10"/>
            <p:extLst>
              <p:ext uri="{D42A27DB-BD31-4B8C-83A1-F6EECF244321}">
                <p14:modId xmlns:p14="http://schemas.microsoft.com/office/powerpoint/2010/main" val="3848077596"/>
              </p:ext>
            </p:extLst>
          </p:nvPr>
        </p:nvGraphicFramePr>
        <p:xfrm>
          <a:off x="342900" y="1460500"/>
          <a:ext cx="8440738" cy="46005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061B6001-F932-4FD6-8F74-EE0D1908D0DB}"/>
              </a:ext>
            </a:extLst>
          </p:cNvPr>
          <p:cNvSpPr>
            <a:spLocks noGrp="1"/>
          </p:cNvSpPr>
          <p:nvPr>
            <p:ph type="sldNum" sz="quarter" idx="12"/>
          </p:nvPr>
        </p:nvSpPr>
        <p:spPr/>
        <p:txBody>
          <a:bodyPr/>
          <a:lstStyle/>
          <a:p>
            <a:pPr>
              <a:defRPr/>
            </a:pPr>
            <a:fld id="{6F49B432-AE81-4A26-98EE-5C4E4F4D88F8}" type="slidenum">
              <a:rPr lang="en-US" smtClean="0"/>
              <a:pPr>
                <a:defRPr/>
              </a:pPr>
              <a:t>13</a:t>
            </a:fld>
            <a:endParaRPr lang="en-US"/>
          </a:p>
        </p:txBody>
      </p:sp>
      <p:sp>
        <p:nvSpPr>
          <p:cNvPr id="6" name="Slide Number Placeholder 4">
            <a:extLst>
              <a:ext uri="{FF2B5EF4-FFF2-40B4-BE49-F238E27FC236}">
                <a16:creationId xmlns:a16="http://schemas.microsoft.com/office/drawing/2014/main" id="{A79366A5-54CE-4D7A-85BE-0DED0B8F45F3}"/>
              </a:ext>
            </a:extLst>
          </p:cNvPr>
          <p:cNvSpPr txBox="1">
            <a:spLocks noGrp="1"/>
          </p:cNvSpPr>
          <p:nvPr>
            <p:ph type="ftr" sz="quarter" idx="11"/>
          </p:nvPr>
        </p:nvSpPr>
        <p:spPr bwMode="auto">
          <a:xfrm>
            <a:off x="741363" y="6356350"/>
            <a:ext cx="591502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Tree>
    <p:extLst>
      <p:ext uri="{BB962C8B-B14F-4D97-AF65-F5344CB8AC3E}">
        <p14:creationId xmlns:p14="http://schemas.microsoft.com/office/powerpoint/2010/main" val="213108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9E9F8-575B-457B-83FB-482AA7D28E41}"/>
              </a:ext>
            </a:extLst>
          </p:cNvPr>
          <p:cNvSpPr>
            <a:spLocks noGrp="1"/>
          </p:cNvSpPr>
          <p:nvPr>
            <p:ph type="title"/>
          </p:nvPr>
        </p:nvSpPr>
        <p:spPr>
          <a:xfrm>
            <a:off x="343401" y="136525"/>
            <a:ext cx="8439652" cy="777875"/>
          </a:xfrm>
        </p:spPr>
        <p:txBody>
          <a:bodyPr>
            <a:normAutofit fontScale="90000"/>
          </a:bodyPr>
          <a:lstStyle/>
          <a:p>
            <a:r>
              <a:rPr lang="en-US" sz="2800" b="1" dirty="0"/>
              <a:t>State Program on Training and Retraining and Qualification Raising of Job Seekers </a:t>
            </a:r>
          </a:p>
        </p:txBody>
      </p:sp>
      <p:sp>
        <p:nvSpPr>
          <p:cNvPr id="3" name="Content Placeholder 2">
            <a:extLst>
              <a:ext uri="{FF2B5EF4-FFF2-40B4-BE49-F238E27FC236}">
                <a16:creationId xmlns:a16="http://schemas.microsoft.com/office/drawing/2014/main" id="{41BCD744-0AC1-4EC4-AA41-8F5884490DA8}"/>
              </a:ext>
            </a:extLst>
          </p:cNvPr>
          <p:cNvSpPr>
            <a:spLocks noGrp="1"/>
          </p:cNvSpPr>
          <p:nvPr>
            <p:ph sz="quarter" idx="10"/>
          </p:nvPr>
        </p:nvSpPr>
        <p:spPr>
          <a:xfrm>
            <a:off x="343401" y="1203767"/>
            <a:ext cx="8440305" cy="5034987"/>
          </a:xfrm>
        </p:spPr>
        <p:txBody>
          <a:bodyPr>
            <a:noAutofit/>
          </a:bodyPr>
          <a:lstStyle/>
          <a:p>
            <a:r>
              <a:rPr lang="en-US" b="1" dirty="0">
                <a:solidFill>
                  <a:srgbClr val="002060"/>
                </a:solidFill>
              </a:rPr>
              <a:t>Objective: </a:t>
            </a:r>
            <a:r>
              <a:rPr lang="en-US" dirty="0">
                <a:solidFill>
                  <a:schemeClr val="tx2"/>
                </a:solidFill>
                <a:cs typeface="Calibri" panose="020F0502020204030204" pitchFamily="34" charset="0"/>
              </a:rPr>
              <a:t>Increase competitiveness of job seekers and promote their employment through vocational training in demanded professions and internships</a:t>
            </a:r>
            <a:endParaRPr lang="en-US" dirty="0">
              <a:solidFill>
                <a:schemeClr val="tx2"/>
              </a:solidFill>
            </a:endParaRPr>
          </a:p>
          <a:p>
            <a:pPr marL="0" lvl="2" indent="0">
              <a:lnSpc>
                <a:spcPct val="110000"/>
              </a:lnSpc>
              <a:spcBef>
                <a:spcPts val="600"/>
              </a:spcBef>
              <a:buNone/>
            </a:pPr>
            <a:r>
              <a:rPr lang="en-US" b="1" dirty="0">
                <a:solidFill>
                  <a:srgbClr val="002060"/>
                </a:solidFill>
              </a:rPr>
              <a:t>Two components of the program</a:t>
            </a:r>
            <a:r>
              <a:rPr lang="en-US" dirty="0"/>
              <a:t>: </a:t>
            </a:r>
            <a:r>
              <a:rPr lang="en-US" dirty="0">
                <a:solidFill>
                  <a:schemeClr val="tx2"/>
                </a:solidFill>
              </a:rPr>
              <a:t>(i) a short Vocational Education and Training, and (ii) a Professional Internship at Enterprises</a:t>
            </a:r>
          </a:p>
          <a:p>
            <a:pPr marL="0" lvl="2" indent="0">
              <a:lnSpc>
                <a:spcPct val="110000"/>
              </a:lnSpc>
              <a:spcBef>
                <a:spcPts val="600"/>
              </a:spcBef>
              <a:buNone/>
            </a:pPr>
            <a:r>
              <a:rPr lang="en-US" b="1" dirty="0">
                <a:solidFill>
                  <a:srgbClr val="002060"/>
                </a:solidFill>
              </a:rPr>
              <a:t>Eligibility</a:t>
            </a:r>
            <a:r>
              <a:rPr lang="en-US" dirty="0">
                <a:solidFill>
                  <a:srgbClr val="002060"/>
                </a:solidFill>
              </a:rPr>
              <a:t>:  </a:t>
            </a:r>
            <a:r>
              <a:rPr lang="en-US" dirty="0">
                <a:solidFill>
                  <a:schemeClr val="tx2"/>
                </a:solidFill>
              </a:rPr>
              <a:t>citizens above 16 years but specifically targeted stateless people with special humanitarian or refugee status and registered Worknet applicants</a:t>
            </a:r>
            <a:r>
              <a:rPr lang="en-US" dirty="0"/>
              <a:t>’</a:t>
            </a:r>
          </a:p>
          <a:p>
            <a:pPr>
              <a:lnSpc>
                <a:spcPct val="110000"/>
              </a:lnSpc>
              <a:spcBef>
                <a:spcPts val="600"/>
              </a:spcBef>
            </a:pPr>
            <a:r>
              <a:rPr lang="en-US" b="1" dirty="0">
                <a:solidFill>
                  <a:srgbClr val="002060"/>
                </a:solidFill>
              </a:rPr>
              <a:t>In 2018, the state budget allocated US$ 705 000 for the program;</a:t>
            </a:r>
            <a:r>
              <a:rPr lang="en-US" dirty="0"/>
              <a:t> </a:t>
            </a:r>
            <a:r>
              <a:rPr lang="en-US" dirty="0">
                <a:solidFill>
                  <a:schemeClr val="tx2"/>
                </a:solidFill>
              </a:rPr>
              <a:t>Beneficiaries received government-issued vouchers and stipends for the training or internship (in 2017, 2130 job seekers successfully completed the training and 2360 job seekers received the voucher)</a:t>
            </a:r>
          </a:p>
          <a:p>
            <a:pPr>
              <a:lnSpc>
                <a:spcPct val="110000"/>
              </a:lnSpc>
              <a:spcBef>
                <a:spcPts val="600"/>
              </a:spcBef>
            </a:pPr>
            <a:r>
              <a:rPr lang="en-US" b="1" dirty="0">
                <a:solidFill>
                  <a:srgbClr val="002060"/>
                </a:solidFill>
              </a:rPr>
              <a:t>The program has a feedback mechanism wherein graduates of the programs are interviewed after completing the training</a:t>
            </a:r>
            <a:r>
              <a:rPr lang="en-US" dirty="0">
                <a:solidFill>
                  <a:srgbClr val="002060"/>
                </a:solidFill>
              </a:rPr>
              <a:t> </a:t>
            </a:r>
          </a:p>
          <a:p>
            <a:pPr marL="0" lvl="2" indent="0">
              <a:lnSpc>
                <a:spcPct val="110000"/>
              </a:lnSpc>
              <a:spcBef>
                <a:spcPts val="600"/>
              </a:spcBef>
              <a:buNone/>
            </a:pPr>
            <a:r>
              <a:rPr lang="en-US" b="1" dirty="0">
                <a:solidFill>
                  <a:srgbClr val="002060"/>
                </a:solidFill>
              </a:rPr>
              <a:t>However, </a:t>
            </a:r>
            <a:r>
              <a:rPr lang="en-US" dirty="0">
                <a:solidFill>
                  <a:schemeClr val="tx2"/>
                </a:solidFill>
              </a:rPr>
              <a:t>there is no systematic and rigorous M&amp;E of the program</a:t>
            </a:r>
          </a:p>
        </p:txBody>
      </p:sp>
      <p:sp>
        <p:nvSpPr>
          <p:cNvPr id="5" name="Slide Number Placeholder 4">
            <a:extLst>
              <a:ext uri="{FF2B5EF4-FFF2-40B4-BE49-F238E27FC236}">
                <a16:creationId xmlns:a16="http://schemas.microsoft.com/office/drawing/2014/main" id="{1C064938-8FF0-44E5-90A2-64CDB95778F6}"/>
              </a:ext>
            </a:extLst>
          </p:cNvPr>
          <p:cNvSpPr>
            <a:spLocks noGrp="1"/>
          </p:cNvSpPr>
          <p:nvPr>
            <p:ph type="sldNum" sz="quarter" idx="12"/>
          </p:nvPr>
        </p:nvSpPr>
        <p:spPr/>
        <p:txBody>
          <a:bodyPr/>
          <a:lstStyle/>
          <a:p>
            <a:pPr>
              <a:defRPr/>
            </a:pPr>
            <a:fld id="{6F49B432-AE81-4A26-98EE-5C4E4F4D88F8}" type="slidenum">
              <a:rPr lang="en-US" smtClean="0"/>
              <a:pPr>
                <a:defRPr/>
              </a:pPr>
              <a:t>14</a:t>
            </a:fld>
            <a:endParaRPr lang="en-US"/>
          </a:p>
        </p:txBody>
      </p:sp>
      <p:sp>
        <p:nvSpPr>
          <p:cNvPr id="6" name="Slide Number Placeholder 4">
            <a:extLst>
              <a:ext uri="{FF2B5EF4-FFF2-40B4-BE49-F238E27FC236}">
                <a16:creationId xmlns:a16="http://schemas.microsoft.com/office/drawing/2014/main" id="{6E05A129-02D7-484E-B3A4-1C51E94108F7}"/>
              </a:ext>
            </a:extLst>
          </p:cNvPr>
          <p:cNvSpPr txBox="1">
            <a:spLocks noGrp="1"/>
          </p:cNvSpPr>
          <p:nvPr>
            <p:ph type="ftr" sz="quarter" idx="11"/>
          </p:nvPr>
        </p:nvSpPr>
        <p:spPr bwMode="auto">
          <a:xfrm>
            <a:off x="741363" y="6356350"/>
            <a:ext cx="591502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Tree>
    <p:extLst>
      <p:ext uri="{BB962C8B-B14F-4D97-AF65-F5344CB8AC3E}">
        <p14:creationId xmlns:p14="http://schemas.microsoft.com/office/powerpoint/2010/main" val="2577006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1FF40-9F0B-4E43-BDA1-F4CC663D42E6}"/>
              </a:ext>
            </a:extLst>
          </p:cNvPr>
          <p:cNvSpPr>
            <a:spLocks noGrp="1"/>
          </p:cNvSpPr>
          <p:nvPr>
            <p:ph type="title"/>
          </p:nvPr>
        </p:nvSpPr>
        <p:spPr>
          <a:xfrm>
            <a:off x="343401" y="136525"/>
            <a:ext cx="8439652" cy="939921"/>
          </a:xfrm>
        </p:spPr>
        <p:txBody>
          <a:bodyPr>
            <a:noAutofit/>
          </a:bodyPr>
          <a:lstStyle/>
          <a:p>
            <a:r>
              <a:rPr lang="en-US" sz="2100" b="1" dirty="0"/>
              <a:t>State Program on Employment Support Services/ Wage Subsidy and Employment Promotion and Intermediation Services</a:t>
            </a:r>
          </a:p>
        </p:txBody>
      </p:sp>
      <p:sp>
        <p:nvSpPr>
          <p:cNvPr id="3" name="Content Placeholder 2">
            <a:extLst>
              <a:ext uri="{FF2B5EF4-FFF2-40B4-BE49-F238E27FC236}">
                <a16:creationId xmlns:a16="http://schemas.microsoft.com/office/drawing/2014/main" id="{DB0F523B-9E90-4B8E-A536-EA0D9433DB0E}"/>
              </a:ext>
            </a:extLst>
          </p:cNvPr>
          <p:cNvSpPr>
            <a:spLocks noGrp="1"/>
          </p:cNvSpPr>
          <p:nvPr>
            <p:ph sz="quarter" idx="10"/>
          </p:nvPr>
        </p:nvSpPr>
        <p:spPr>
          <a:xfrm>
            <a:off x="343402" y="1273214"/>
            <a:ext cx="8314462" cy="4803495"/>
          </a:xfrm>
        </p:spPr>
        <p:txBody>
          <a:bodyPr>
            <a:noAutofit/>
          </a:bodyPr>
          <a:lstStyle/>
          <a:p>
            <a:pPr>
              <a:lnSpc>
                <a:spcPct val="100000"/>
              </a:lnSpc>
              <a:spcBef>
                <a:spcPts val="300"/>
              </a:spcBef>
            </a:pPr>
            <a:r>
              <a:rPr lang="en-US" sz="1700" b="1" dirty="0">
                <a:solidFill>
                  <a:schemeClr val="tx1"/>
                </a:solidFill>
              </a:rPr>
              <a:t>1) </a:t>
            </a:r>
            <a:r>
              <a:rPr lang="en-US" b="1" dirty="0">
                <a:solidFill>
                  <a:schemeClr val="tx1"/>
                </a:solidFill>
              </a:rPr>
              <a:t>Employment support </a:t>
            </a:r>
            <a:r>
              <a:rPr lang="en-US" dirty="0">
                <a:solidFill>
                  <a:schemeClr val="tx2"/>
                </a:solidFill>
              </a:rPr>
              <a:t>for people with special needs and youth </a:t>
            </a:r>
            <a:r>
              <a:rPr lang="en-US" b="1" dirty="0">
                <a:solidFill>
                  <a:schemeClr val="tx2"/>
                </a:solidFill>
              </a:rPr>
              <a:t>(</a:t>
            </a:r>
            <a:r>
              <a:rPr lang="en-US" dirty="0">
                <a:solidFill>
                  <a:schemeClr val="tx2"/>
                </a:solidFill>
              </a:rPr>
              <a:t>18 to 29 years)</a:t>
            </a:r>
          </a:p>
          <a:p>
            <a:pPr marL="272034" lvl="2" indent="0">
              <a:lnSpc>
                <a:spcPct val="100000"/>
              </a:lnSpc>
              <a:spcBef>
                <a:spcPts val="300"/>
              </a:spcBef>
              <a:buNone/>
            </a:pPr>
            <a:r>
              <a:rPr lang="en-US" b="1" dirty="0">
                <a:solidFill>
                  <a:srgbClr val="002060"/>
                </a:solidFill>
              </a:rPr>
              <a:t>Employment subsidy component: </a:t>
            </a:r>
            <a:r>
              <a:rPr lang="en-US" dirty="0">
                <a:solidFill>
                  <a:schemeClr val="tx2"/>
                </a:solidFill>
              </a:rPr>
              <a:t>a) the government finances 50 percent of the employee’s salary; b) Employers are obliged to sign a labor agreement with the beneficiary for at least 6 months; </a:t>
            </a:r>
          </a:p>
          <a:p>
            <a:pPr marL="272034" lvl="2" indent="0">
              <a:lnSpc>
                <a:spcPct val="100000"/>
              </a:lnSpc>
              <a:spcBef>
                <a:spcPts val="300"/>
              </a:spcBef>
              <a:buNone/>
            </a:pPr>
            <a:r>
              <a:rPr lang="en-US" b="1" dirty="0">
                <a:solidFill>
                  <a:schemeClr val="tx2"/>
                </a:solidFill>
              </a:rPr>
              <a:t>Small-scale ALMP </a:t>
            </a:r>
            <a:r>
              <a:rPr lang="en-US" dirty="0">
                <a:solidFill>
                  <a:schemeClr val="tx2"/>
                </a:solidFill>
              </a:rPr>
              <a:t>- 23 employees received wage subsidy in 2018 (down from 59 in 2017)</a:t>
            </a:r>
          </a:p>
          <a:p>
            <a:pPr marL="272034" lvl="2" indent="0">
              <a:lnSpc>
                <a:spcPct val="100000"/>
              </a:lnSpc>
              <a:spcBef>
                <a:spcPts val="300"/>
              </a:spcBef>
              <a:buNone/>
            </a:pPr>
            <a:r>
              <a:rPr lang="en-US" b="1" dirty="0">
                <a:solidFill>
                  <a:srgbClr val="002060"/>
                </a:solidFill>
              </a:rPr>
              <a:t>Employment support / consultants group component</a:t>
            </a:r>
            <a:r>
              <a:rPr lang="en-US" b="1" dirty="0">
                <a:solidFill>
                  <a:schemeClr val="tx1"/>
                </a:solidFill>
              </a:rPr>
              <a:t>: </a:t>
            </a:r>
            <a:r>
              <a:rPr lang="en-US" dirty="0">
                <a:solidFill>
                  <a:schemeClr val="tx2"/>
                </a:solidFill>
              </a:rPr>
              <a:t>a)  employment consultants  select jobseekers (persons with disabilities only) involved in the subsidy program to make them more competitive in the job market</a:t>
            </a:r>
            <a:endParaRPr lang="bg-BG" dirty="0">
              <a:solidFill>
                <a:schemeClr val="tx2"/>
              </a:solidFill>
            </a:endParaRPr>
          </a:p>
          <a:p>
            <a:pPr>
              <a:lnSpc>
                <a:spcPct val="100000"/>
              </a:lnSpc>
              <a:spcBef>
                <a:spcPts val="300"/>
              </a:spcBef>
            </a:pPr>
            <a:r>
              <a:rPr lang="en-US" b="1" dirty="0">
                <a:solidFill>
                  <a:schemeClr val="tx1"/>
                </a:solidFill>
              </a:rPr>
              <a:t>2) </a:t>
            </a:r>
            <a:r>
              <a:rPr lang="en-US" b="1" dirty="0">
                <a:solidFill>
                  <a:srgbClr val="002060"/>
                </a:solidFill>
              </a:rPr>
              <a:t>Employment Promotion Service</a:t>
            </a:r>
            <a:r>
              <a:rPr lang="en-US" b="1" dirty="0">
                <a:solidFill>
                  <a:schemeClr val="tx1"/>
                </a:solidFill>
              </a:rPr>
              <a:t>:</a:t>
            </a:r>
            <a:r>
              <a:rPr lang="en-US" dirty="0">
                <a:solidFill>
                  <a:schemeClr val="tx1"/>
                </a:solidFill>
              </a:rPr>
              <a:t> </a:t>
            </a:r>
            <a:r>
              <a:rPr lang="en-US" dirty="0">
                <a:solidFill>
                  <a:schemeClr val="tx2"/>
                </a:solidFill>
              </a:rPr>
              <a:t>counselling and career planning services, provided at the municipal level by SSA staff; Priority is given to vulnerable groups</a:t>
            </a:r>
          </a:p>
          <a:p>
            <a:pPr>
              <a:lnSpc>
                <a:spcPct val="100000"/>
              </a:lnSpc>
              <a:spcBef>
                <a:spcPts val="300"/>
              </a:spcBef>
              <a:buAutoNum type="arabicParenR" startAt="3"/>
            </a:pPr>
            <a:r>
              <a:rPr lang="en-US" b="1" dirty="0">
                <a:solidFill>
                  <a:srgbClr val="002060"/>
                </a:solidFill>
              </a:rPr>
              <a:t>Intermediation services:</a:t>
            </a:r>
            <a:r>
              <a:rPr lang="en-US" dirty="0">
                <a:solidFill>
                  <a:schemeClr val="tx2"/>
                </a:solidFill>
              </a:rPr>
              <a:t> </a:t>
            </a:r>
          </a:p>
          <a:p>
            <a:pPr marL="342000" indent="0">
              <a:lnSpc>
                <a:spcPct val="100000"/>
              </a:lnSpc>
              <a:spcBef>
                <a:spcPts val="300"/>
              </a:spcBef>
            </a:pPr>
            <a:r>
              <a:rPr lang="en-US" dirty="0">
                <a:solidFill>
                  <a:schemeClr val="tx2"/>
                </a:solidFill>
              </a:rPr>
              <a:t>The Department of Employment Programs provides intermediation services linking employers and job seekers</a:t>
            </a:r>
            <a:endParaRPr lang="en-US" b="1" dirty="0">
              <a:solidFill>
                <a:schemeClr val="tx2"/>
              </a:solidFill>
            </a:endParaRPr>
          </a:p>
          <a:p>
            <a:pPr marL="342000" indent="0">
              <a:lnSpc>
                <a:spcPct val="100000"/>
              </a:lnSpc>
              <a:spcBef>
                <a:spcPts val="300"/>
              </a:spcBef>
            </a:pPr>
            <a:r>
              <a:rPr lang="en-US" dirty="0">
                <a:solidFill>
                  <a:schemeClr val="tx2"/>
                </a:solidFill>
              </a:rPr>
              <a:t>In 2018, 1323 were registered, down from 2500 in 2017</a:t>
            </a:r>
            <a:endParaRPr lang="en-US" sz="1600" dirty="0"/>
          </a:p>
        </p:txBody>
      </p:sp>
      <p:sp>
        <p:nvSpPr>
          <p:cNvPr id="5" name="Slide Number Placeholder 4">
            <a:extLst>
              <a:ext uri="{FF2B5EF4-FFF2-40B4-BE49-F238E27FC236}">
                <a16:creationId xmlns:a16="http://schemas.microsoft.com/office/drawing/2014/main" id="{7177328D-90CA-412C-B750-220A454C731F}"/>
              </a:ext>
            </a:extLst>
          </p:cNvPr>
          <p:cNvSpPr>
            <a:spLocks noGrp="1"/>
          </p:cNvSpPr>
          <p:nvPr>
            <p:ph type="sldNum" sz="quarter" idx="12"/>
          </p:nvPr>
        </p:nvSpPr>
        <p:spPr/>
        <p:txBody>
          <a:bodyPr/>
          <a:lstStyle/>
          <a:p>
            <a:pPr>
              <a:defRPr/>
            </a:pPr>
            <a:fld id="{6F49B432-AE81-4A26-98EE-5C4E4F4D88F8}" type="slidenum">
              <a:rPr lang="en-US" smtClean="0"/>
              <a:pPr>
                <a:defRPr/>
              </a:pPr>
              <a:t>15</a:t>
            </a:fld>
            <a:endParaRPr lang="en-US"/>
          </a:p>
        </p:txBody>
      </p:sp>
      <p:sp>
        <p:nvSpPr>
          <p:cNvPr id="6" name="Slide Number Placeholder 4">
            <a:extLst>
              <a:ext uri="{FF2B5EF4-FFF2-40B4-BE49-F238E27FC236}">
                <a16:creationId xmlns:a16="http://schemas.microsoft.com/office/drawing/2014/main" id="{7153D94D-D67B-4126-85DD-DE5F1AB9F836}"/>
              </a:ext>
            </a:extLst>
          </p:cNvPr>
          <p:cNvSpPr txBox="1">
            <a:spLocks noGrp="1"/>
          </p:cNvSpPr>
          <p:nvPr>
            <p:ph type="ftr" sz="quarter" idx="11"/>
          </p:nvPr>
        </p:nvSpPr>
        <p:spPr bwMode="auto">
          <a:xfrm>
            <a:off x="741363" y="6356350"/>
            <a:ext cx="591502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Tree>
    <p:extLst>
      <p:ext uri="{BB962C8B-B14F-4D97-AF65-F5344CB8AC3E}">
        <p14:creationId xmlns:p14="http://schemas.microsoft.com/office/powerpoint/2010/main" val="4135720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1FF40-9F0B-4E43-BDA1-F4CC663D42E6}"/>
              </a:ext>
            </a:extLst>
          </p:cNvPr>
          <p:cNvSpPr>
            <a:spLocks noGrp="1"/>
          </p:cNvSpPr>
          <p:nvPr>
            <p:ph type="title"/>
          </p:nvPr>
        </p:nvSpPr>
        <p:spPr>
          <a:xfrm>
            <a:off x="343401" y="136525"/>
            <a:ext cx="8439652" cy="939921"/>
          </a:xfrm>
        </p:spPr>
        <p:txBody>
          <a:bodyPr>
            <a:normAutofit/>
          </a:bodyPr>
          <a:lstStyle/>
          <a:p>
            <a:r>
              <a:rPr lang="en-US" sz="2800" b="1" dirty="0"/>
              <a:t>Job Fairs and Internships</a:t>
            </a:r>
          </a:p>
        </p:txBody>
      </p:sp>
      <p:sp>
        <p:nvSpPr>
          <p:cNvPr id="3" name="Content Placeholder 2">
            <a:extLst>
              <a:ext uri="{FF2B5EF4-FFF2-40B4-BE49-F238E27FC236}">
                <a16:creationId xmlns:a16="http://schemas.microsoft.com/office/drawing/2014/main" id="{DB0F523B-9E90-4B8E-A536-EA0D9433DB0E}"/>
              </a:ext>
            </a:extLst>
          </p:cNvPr>
          <p:cNvSpPr>
            <a:spLocks noGrp="1"/>
          </p:cNvSpPr>
          <p:nvPr>
            <p:ph sz="quarter" idx="10"/>
          </p:nvPr>
        </p:nvSpPr>
        <p:spPr>
          <a:xfrm>
            <a:off x="343402" y="1273214"/>
            <a:ext cx="8314462" cy="4803495"/>
          </a:xfrm>
        </p:spPr>
        <p:txBody>
          <a:bodyPr>
            <a:noAutofit/>
          </a:bodyPr>
          <a:lstStyle/>
          <a:p>
            <a:pPr>
              <a:lnSpc>
                <a:spcPct val="120000"/>
              </a:lnSpc>
              <a:spcBef>
                <a:spcPts val="600"/>
              </a:spcBef>
            </a:pPr>
            <a:r>
              <a:rPr lang="en-US" b="1" dirty="0">
                <a:solidFill>
                  <a:srgbClr val="002060"/>
                </a:solidFill>
              </a:rPr>
              <a:t>Job fairs and mass interviews </a:t>
            </a:r>
          </a:p>
          <a:p>
            <a:pPr lvl="2">
              <a:lnSpc>
                <a:spcPct val="120000"/>
              </a:lnSpc>
            </a:pPr>
            <a:r>
              <a:rPr lang="en-US" dirty="0">
                <a:solidFill>
                  <a:schemeClr val="tx2"/>
                </a:solidFill>
              </a:rPr>
              <a:t>The Department of Employment Programs organizes job fairs and mass interviews</a:t>
            </a:r>
          </a:p>
          <a:p>
            <a:pPr lvl="2">
              <a:lnSpc>
                <a:spcPct val="120000"/>
              </a:lnSpc>
            </a:pPr>
            <a:r>
              <a:rPr lang="en-US" dirty="0">
                <a:solidFill>
                  <a:schemeClr val="tx2"/>
                </a:solidFill>
              </a:rPr>
              <a:t>The job fairs are an opportunity for job seekers and employers already registered on the Worknet portal, development organizations, and education centers to interact and network</a:t>
            </a:r>
          </a:p>
          <a:p>
            <a:pPr>
              <a:lnSpc>
                <a:spcPct val="120000"/>
              </a:lnSpc>
              <a:spcBef>
                <a:spcPts val="600"/>
              </a:spcBef>
            </a:pPr>
            <a:r>
              <a:rPr lang="en-US" b="1" dirty="0">
                <a:solidFill>
                  <a:srgbClr val="002060"/>
                </a:solidFill>
              </a:rPr>
              <a:t>Internship program to boost employment</a:t>
            </a:r>
          </a:p>
          <a:p>
            <a:pPr lvl="2">
              <a:lnSpc>
                <a:spcPct val="120000"/>
              </a:lnSpc>
            </a:pPr>
            <a:r>
              <a:rPr lang="en-US" dirty="0">
                <a:solidFill>
                  <a:schemeClr val="tx2"/>
                </a:solidFill>
              </a:rPr>
              <a:t>Job seekers are provided internship opportunities for one to three months, determined jointly with the employer </a:t>
            </a:r>
          </a:p>
          <a:p>
            <a:pPr lvl="2">
              <a:lnSpc>
                <a:spcPct val="120000"/>
              </a:lnSpc>
            </a:pPr>
            <a:r>
              <a:rPr lang="en-US" dirty="0">
                <a:solidFill>
                  <a:schemeClr val="tx2"/>
                </a:solidFill>
              </a:rPr>
              <a:t>During the internship, the job seeker is financially supported with a monthly scholarship</a:t>
            </a:r>
          </a:p>
          <a:p>
            <a:pPr lvl="2">
              <a:lnSpc>
                <a:spcPct val="120000"/>
              </a:lnSpc>
            </a:pPr>
            <a:r>
              <a:rPr lang="en-US" dirty="0">
                <a:solidFill>
                  <a:schemeClr val="tx2"/>
                </a:solidFill>
              </a:rPr>
              <a:t>In 2018, internship agreements were signed with 41 organizations. 173 job seekers were involved in the program. Among these, 61 found employment </a:t>
            </a:r>
          </a:p>
        </p:txBody>
      </p:sp>
      <p:sp>
        <p:nvSpPr>
          <p:cNvPr id="5" name="Slide Number Placeholder 4">
            <a:extLst>
              <a:ext uri="{FF2B5EF4-FFF2-40B4-BE49-F238E27FC236}">
                <a16:creationId xmlns:a16="http://schemas.microsoft.com/office/drawing/2014/main" id="{7177328D-90CA-412C-B750-220A454C731F}"/>
              </a:ext>
            </a:extLst>
          </p:cNvPr>
          <p:cNvSpPr>
            <a:spLocks noGrp="1"/>
          </p:cNvSpPr>
          <p:nvPr>
            <p:ph type="sldNum" sz="quarter" idx="12"/>
          </p:nvPr>
        </p:nvSpPr>
        <p:spPr/>
        <p:txBody>
          <a:bodyPr/>
          <a:lstStyle/>
          <a:p>
            <a:pPr>
              <a:defRPr/>
            </a:pPr>
            <a:fld id="{6F49B432-AE81-4A26-98EE-5C4E4F4D88F8}" type="slidenum">
              <a:rPr lang="en-US" smtClean="0"/>
              <a:pPr>
                <a:defRPr/>
              </a:pPr>
              <a:t>16</a:t>
            </a:fld>
            <a:endParaRPr lang="en-US"/>
          </a:p>
        </p:txBody>
      </p:sp>
      <p:sp>
        <p:nvSpPr>
          <p:cNvPr id="6" name="Slide Number Placeholder 4">
            <a:extLst>
              <a:ext uri="{FF2B5EF4-FFF2-40B4-BE49-F238E27FC236}">
                <a16:creationId xmlns:a16="http://schemas.microsoft.com/office/drawing/2014/main" id="{7153D94D-D67B-4126-85DD-DE5F1AB9F836}"/>
              </a:ext>
            </a:extLst>
          </p:cNvPr>
          <p:cNvSpPr txBox="1">
            <a:spLocks noGrp="1"/>
          </p:cNvSpPr>
          <p:nvPr>
            <p:ph type="ftr" sz="quarter" idx="11"/>
          </p:nvPr>
        </p:nvSpPr>
        <p:spPr bwMode="auto">
          <a:xfrm>
            <a:off x="741363" y="6356350"/>
            <a:ext cx="591502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Tree>
    <p:extLst>
      <p:ext uri="{BB962C8B-B14F-4D97-AF65-F5344CB8AC3E}">
        <p14:creationId xmlns:p14="http://schemas.microsoft.com/office/powerpoint/2010/main" val="1197064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9"/>
          <p:cNvSpPr>
            <a:spLocks noGrp="1"/>
          </p:cNvSpPr>
          <p:nvPr>
            <p:ph type="title"/>
          </p:nvPr>
        </p:nvSpPr>
        <p:spPr/>
        <p:txBody>
          <a:bodyPr/>
          <a:lstStyle/>
          <a:p>
            <a:r>
              <a:rPr lang="en-US" dirty="0">
                <a:cs typeface="Andes ExtraLight" pitchFamily="50" charset="0"/>
              </a:rPr>
              <a:t>Challenges </a:t>
            </a:r>
          </a:p>
        </p:txBody>
      </p:sp>
    </p:spTree>
    <p:extLst>
      <p:ext uri="{BB962C8B-B14F-4D97-AF65-F5344CB8AC3E}">
        <p14:creationId xmlns:p14="http://schemas.microsoft.com/office/powerpoint/2010/main" val="2041261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B9CF5-07B2-4205-BF49-52105338049F}"/>
              </a:ext>
            </a:extLst>
          </p:cNvPr>
          <p:cNvSpPr>
            <a:spLocks noGrp="1"/>
          </p:cNvSpPr>
          <p:nvPr>
            <p:ph type="title"/>
          </p:nvPr>
        </p:nvSpPr>
        <p:spPr/>
        <p:txBody>
          <a:bodyPr>
            <a:normAutofit/>
          </a:bodyPr>
          <a:lstStyle/>
          <a:p>
            <a:r>
              <a:rPr lang="en-US" sz="2800" b="1" dirty="0"/>
              <a:t>Challenges</a:t>
            </a:r>
            <a:endParaRPr lang="bg-BG" sz="2800" dirty="0"/>
          </a:p>
        </p:txBody>
      </p:sp>
      <p:sp>
        <p:nvSpPr>
          <p:cNvPr id="3" name="Content Placeholder 2">
            <a:extLst>
              <a:ext uri="{FF2B5EF4-FFF2-40B4-BE49-F238E27FC236}">
                <a16:creationId xmlns:a16="http://schemas.microsoft.com/office/drawing/2014/main" id="{9B64A483-90C0-4F3C-9715-CC5DB0F90191}"/>
              </a:ext>
            </a:extLst>
          </p:cNvPr>
          <p:cNvSpPr>
            <a:spLocks noGrp="1"/>
          </p:cNvSpPr>
          <p:nvPr>
            <p:ph sz="quarter" idx="10"/>
          </p:nvPr>
        </p:nvSpPr>
        <p:spPr/>
        <p:txBody>
          <a:bodyPr/>
          <a:lstStyle/>
          <a:p>
            <a:endParaRPr lang="en-US" dirty="0"/>
          </a:p>
          <a:p>
            <a:endParaRPr lang="bg-BG" dirty="0"/>
          </a:p>
        </p:txBody>
      </p:sp>
      <p:sp>
        <p:nvSpPr>
          <p:cNvPr id="5" name="Slide Number Placeholder 4">
            <a:extLst>
              <a:ext uri="{FF2B5EF4-FFF2-40B4-BE49-F238E27FC236}">
                <a16:creationId xmlns:a16="http://schemas.microsoft.com/office/drawing/2014/main" id="{BF962061-B884-458E-847F-E32C7E8B9AF5}"/>
              </a:ext>
            </a:extLst>
          </p:cNvPr>
          <p:cNvSpPr>
            <a:spLocks noGrp="1"/>
          </p:cNvSpPr>
          <p:nvPr>
            <p:ph type="sldNum" sz="quarter" idx="12"/>
          </p:nvPr>
        </p:nvSpPr>
        <p:spPr/>
        <p:txBody>
          <a:bodyPr/>
          <a:lstStyle/>
          <a:p>
            <a:pPr>
              <a:defRPr/>
            </a:pPr>
            <a:fld id="{6F49B432-AE81-4A26-98EE-5C4E4F4D88F8}" type="slidenum">
              <a:rPr lang="en-US" smtClean="0"/>
              <a:pPr>
                <a:defRPr/>
              </a:pPr>
              <a:t>18</a:t>
            </a:fld>
            <a:endParaRPr lang="en-US"/>
          </a:p>
        </p:txBody>
      </p:sp>
      <p:sp>
        <p:nvSpPr>
          <p:cNvPr id="7" name="Slide Number Placeholder 4">
            <a:extLst>
              <a:ext uri="{FF2B5EF4-FFF2-40B4-BE49-F238E27FC236}">
                <a16:creationId xmlns:a16="http://schemas.microsoft.com/office/drawing/2014/main" id="{D8F6C200-E154-4410-9010-63664F4374E0}"/>
              </a:ext>
            </a:extLst>
          </p:cNvPr>
          <p:cNvSpPr txBox="1">
            <a:spLocks noGrp="1"/>
          </p:cNvSpPr>
          <p:nvPr>
            <p:ph type="ftr" sz="quarter" idx="11"/>
          </p:nvPr>
        </p:nvSpPr>
        <p:spPr bwMode="auto">
          <a:xfrm>
            <a:off x="741363" y="6356350"/>
            <a:ext cx="591502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graphicFrame>
        <p:nvGraphicFramePr>
          <p:cNvPr id="4" name="Diagram 3">
            <a:extLst>
              <a:ext uri="{FF2B5EF4-FFF2-40B4-BE49-F238E27FC236}">
                <a16:creationId xmlns:a16="http://schemas.microsoft.com/office/drawing/2014/main" id="{A8EC39B0-17BB-4883-81D1-3BE5BA153E55}"/>
              </a:ext>
            </a:extLst>
          </p:cNvPr>
          <p:cNvGraphicFramePr/>
          <p:nvPr>
            <p:extLst>
              <p:ext uri="{D42A27DB-BD31-4B8C-83A1-F6EECF244321}">
                <p14:modId xmlns:p14="http://schemas.microsoft.com/office/powerpoint/2010/main" val="248356542"/>
              </p:ext>
            </p:extLst>
          </p:nvPr>
        </p:nvGraphicFramePr>
        <p:xfrm>
          <a:off x="360363" y="1460500"/>
          <a:ext cx="8422690" cy="47551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3039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2800" b="1" cap="none" dirty="0"/>
              <a:t>Table of Contents</a:t>
            </a:r>
            <a:endParaRPr lang="en-US" sz="2800" dirty="0"/>
          </a:p>
        </p:txBody>
      </p:sp>
      <p:sp>
        <p:nvSpPr>
          <p:cNvPr id="13315" name="Text Placeholder 5"/>
          <p:cNvSpPr>
            <a:spLocks noGrp="1"/>
          </p:cNvSpPr>
          <p:nvPr>
            <p:ph type="body" sz="quarter" idx="13"/>
          </p:nvPr>
        </p:nvSpPr>
        <p:spPr>
          <a:xfrm>
            <a:off x="349250" y="1598613"/>
            <a:ext cx="8477250" cy="4613804"/>
          </a:xfrm>
        </p:spPr>
        <p:txBody>
          <a:bodyPr/>
          <a:lstStyle/>
          <a:p>
            <a:pPr lvl="2"/>
            <a:endParaRPr lang="en-US" dirty="0"/>
          </a:p>
          <a:p>
            <a:pPr marL="0" lvl="2" indent="0">
              <a:buNone/>
            </a:pPr>
            <a:endParaRPr lang="en-US" dirty="0"/>
          </a:p>
        </p:txBody>
      </p:sp>
      <p:sp>
        <p:nvSpPr>
          <p:cNvPr id="11" name="Text Placeholder 3">
            <a:extLst>
              <a:ext uri="{FF2B5EF4-FFF2-40B4-BE49-F238E27FC236}">
                <a16:creationId xmlns:a16="http://schemas.microsoft.com/office/drawing/2014/main" id="{CA33FD0B-3A4B-4704-8703-D82C6C6C1DD0}"/>
              </a:ext>
            </a:extLst>
          </p:cNvPr>
          <p:cNvSpPr txBox="1">
            <a:spLocks/>
          </p:cNvSpPr>
          <p:nvPr/>
        </p:nvSpPr>
        <p:spPr bwMode="auto">
          <a:xfrm>
            <a:off x="532435" y="1598613"/>
            <a:ext cx="2581155" cy="4376486"/>
          </a:xfrm>
          <a:prstGeom prst="rect">
            <a:avLst/>
          </a:prstGeom>
          <a:solidFill>
            <a:schemeClr val="bg1">
              <a:lumMod val="95000"/>
            </a:schemeClr>
          </a:solidFill>
          <a:ln w="9525">
            <a:noFill/>
            <a:miter lim="800000"/>
            <a:headEnd/>
            <a:tailEnd/>
          </a:ln>
        </p:spPr>
        <p:txBody>
          <a:bodyPr vert="horz" wrap="square" lIns="0" tIns="0" rIns="0" bIns="0" numCol="1" anchor="t" anchorCtr="0" compatLnSpc="1">
            <a:prstTxWarp prst="textNoShape">
              <a:avLst/>
            </a:prstTxWarp>
            <a:normAutofit/>
          </a:bodyPr>
          <a:lstStyle>
            <a:lvl1pPr marL="342900" indent="-342900" algn="l" rtl="0" eaLnBrk="0" fontAlgn="base" hangingPunct="0">
              <a:lnSpc>
                <a:spcPct val="100000"/>
              </a:lnSpc>
              <a:spcBef>
                <a:spcPts val="2400"/>
              </a:spcBef>
              <a:spcAft>
                <a:spcPct val="0"/>
              </a:spcAft>
              <a:buClr>
                <a:srgbClr val="404040"/>
              </a:buClr>
              <a:tabLst>
                <a:tab pos="8402638" algn="r"/>
              </a:tabLst>
              <a:defRPr lang="en-US" sz="1600" smtClean="0">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pitchFamily="34"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pitchFamily="34"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465750" lvl="2">
              <a:buFont typeface="Wingdings" panose="05000000000000000000" pitchFamily="2" charset="2"/>
              <a:buChar char="§"/>
            </a:pPr>
            <a:endParaRPr lang="en-US" sz="1800" dirty="0">
              <a:solidFill>
                <a:schemeClr val="accent1"/>
              </a:solidFill>
              <a:latin typeface="Arial" pitchFamily="34" charset="0"/>
              <a:cs typeface="Arial" pitchFamily="34" charset="0"/>
            </a:endParaRPr>
          </a:p>
          <a:p>
            <a:pPr marL="465750" lvl="2">
              <a:buFont typeface="Wingdings" panose="05000000000000000000" pitchFamily="2" charset="2"/>
              <a:buChar char="§"/>
            </a:pPr>
            <a:r>
              <a:rPr lang="en-US" sz="1800" b="0" dirty="0">
                <a:solidFill>
                  <a:schemeClr val="tx1"/>
                </a:solidFill>
                <a:latin typeface="Arial" pitchFamily="34" charset="0"/>
                <a:cs typeface="Arial" pitchFamily="34" charset="0"/>
              </a:rPr>
              <a:t>Overview / Context</a:t>
            </a:r>
          </a:p>
          <a:p>
            <a:pPr marL="465750" lvl="2">
              <a:spcBef>
                <a:spcPts val="600"/>
              </a:spcBef>
              <a:buFont typeface="Wingdings" panose="05000000000000000000" pitchFamily="2" charset="2"/>
              <a:buChar char="§"/>
            </a:pPr>
            <a:r>
              <a:rPr lang="en-US" sz="1800" b="0" dirty="0">
                <a:solidFill>
                  <a:schemeClr val="tx1"/>
                </a:solidFill>
                <a:latin typeface="Arial" pitchFamily="34" charset="0"/>
                <a:cs typeface="Arial" pitchFamily="34" charset="0"/>
              </a:rPr>
              <a:t>Social Assistance Policies and Programs</a:t>
            </a:r>
          </a:p>
          <a:p>
            <a:pPr marL="465750" lvl="2">
              <a:spcBef>
                <a:spcPts val="600"/>
              </a:spcBef>
              <a:buFont typeface="Wingdings" panose="05000000000000000000" pitchFamily="2" charset="2"/>
              <a:buChar char="§"/>
            </a:pPr>
            <a:r>
              <a:rPr lang="en-US" sz="1800" b="0" dirty="0">
                <a:solidFill>
                  <a:schemeClr val="tx1"/>
                </a:solidFill>
                <a:latin typeface="Arial" pitchFamily="34" charset="0"/>
                <a:cs typeface="Arial" pitchFamily="34" charset="0"/>
              </a:rPr>
              <a:t>Labor Market Policies and Programs</a:t>
            </a:r>
          </a:p>
          <a:p>
            <a:pPr marL="465750" lvl="2">
              <a:spcBef>
                <a:spcPts val="600"/>
              </a:spcBef>
              <a:buFont typeface="Wingdings" panose="05000000000000000000" pitchFamily="2" charset="2"/>
              <a:buChar char="§"/>
            </a:pPr>
            <a:r>
              <a:rPr lang="en-US" sz="1800" b="0" dirty="0">
                <a:solidFill>
                  <a:schemeClr val="tx1"/>
                </a:solidFill>
                <a:latin typeface="Arial" pitchFamily="34" charset="0"/>
                <a:cs typeface="Arial" pitchFamily="34" charset="0"/>
              </a:rPr>
              <a:t>Challenges </a:t>
            </a:r>
          </a:p>
          <a:p>
            <a:pPr marL="465750" lvl="2">
              <a:spcBef>
                <a:spcPts val="600"/>
              </a:spcBef>
              <a:buFont typeface="Wingdings" panose="05000000000000000000" pitchFamily="2" charset="2"/>
              <a:buChar char="§"/>
            </a:pPr>
            <a:r>
              <a:rPr lang="en-US" sz="1800" b="0" dirty="0">
                <a:solidFill>
                  <a:schemeClr val="tx1"/>
                </a:solidFill>
                <a:latin typeface="Arial" pitchFamily="34" charset="0"/>
                <a:cs typeface="Arial" pitchFamily="34" charset="0"/>
              </a:rPr>
              <a:t>Recommendations / Roadmap</a:t>
            </a:r>
          </a:p>
          <a:p>
            <a:endParaRPr lang="bg-BG" b="0" kern="0" dirty="0"/>
          </a:p>
        </p:txBody>
      </p:sp>
      <p:pic>
        <p:nvPicPr>
          <p:cNvPr id="12" name="Picture 2" descr="Related image">
            <a:extLst>
              <a:ext uri="{FF2B5EF4-FFF2-40B4-BE49-F238E27FC236}">
                <a16:creationId xmlns:a16="http://schemas.microsoft.com/office/drawing/2014/main" id="{CE0B2C56-B8F4-4F55-A328-051AB728AA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6775" y="1817225"/>
            <a:ext cx="5314791" cy="34720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1935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A78AA-FBB4-43E7-8554-6C85D6236133}"/>
              </a:ext>
            </a:extLst>
          </p:cNvPr>
          <p:cNvSpPr>
            <a:spLocks noGrp="1"/>
          </p:cNvSpPr>
          <p:nvPr>
            <p:ph type="title"/>
          </p:nvPr>
        </p:nvSpPr>
        <p:spPr>
          <a:xfrm>
            <a:off x="343401" y="136525"/>
            <a:ext cx="8439652" cy="1055667"/>
          </a:xfrm>
        </p:spPr>
        <p:txBody>
          <a:bodyPr>
            <a:normAutofit/>
          </a:bodyPr>
          <a:lstStyle/>
          <a:p>
            <a:r>
              <a:rPr lang="en-US" sz="2500" b="1" dirty="0"/>
              <a:t>Challenges related to demand and supply of labor, and lagging behind strategy development</a:t>
            </a:r>
            <a:endParaRPr lang="bg-BG" sz="2500" b="1" dirty="0"/>
          </a:p>
        </p:txBody>
      </p:sp>
      <p:sp>
        <p:nvSpPr>
          <p:cNvPr id="3" name="Content Placeholder 2">
            <a:extLst>
              <a:ext uri="{FF2B5EF4-FFF2-40B4-BE49-F238E27FC236}">
                <a16:creationId xmlns:a16="http://schemas.microsoft.com/office/drawing/2014/main" id="{52619B4F-43E8-4255-951E-7B9CB46DE951}"/>
              </a:ext>
            </a:extLst>
          </p:cNvPr>
          <p:cNvSpPr>
            <a:spLocks noGrp="1"/>
          </p:cNvSpPr>
          <p:nvPr>
            <p:ph sz="quarter" idx="10"/>
          </p:nvPr>
        </p:nvSpPr>
        <p:spPr>
          <a:xfrm>
            <a:off x="363459" y="1192192"/>
            <a:ext cx="8440305" cy="4953965"/>
          </a:xfrm>
        </p:spPr>
        <p:txBody>
          <a:bodyPr>
            <a:normAutofit lnSpcReduction="10000"/>
          </a:bodyPr>
          <a:lstStyle/>
          <a:p>
            <a:pPr>
              <a:lnSpc>
                <a:spcPct val="120000"/>
              </a:lnSpc>
              <a:spcBef>
                <a:spcPts val="600"/>
              </a:spcBef>
              <a:buFont typeface="Arial" panose="020B0604020202020204" pitchFamily="34" charset="0"/>
              <a:buChar char="•"/>
            </a:pPr>
            <a:r>
              <a:rPr lang="en-US" dirty="0">
                <a:solidFill>
                  <a:schemeClr val="tx2"/>
                </a:solidFill>
              </a:rPr>
              <a:t>Georgia is not creating as many jobs as its economic growth would predict</a:t>
            </a:r>
          </a:p>
          <a:p>
            <a:pPr>
              <a:lnSpc>
                <a:spcPct val="120000"/>
              </a:lnSpc>
              <a:spcBef>
                <a:spcPts val="600"/>
              </a:spcBef>
              <a:buFont typeface="Arial" panose="020B0604020202020204" pitchFamily="34" charset="0"/>
              <a:buChar char="•"/>
            </a:pPr>
            <a:r>
              <a:rPr lang="en-US" dirty="0">
                <a:solidFill>
                  <a:schemeClr val="tx2"/>
                </a:solidFill>
              </a:rPr>
              <a:t>Lacking are relevant skills and qualifications of the locally available workforce for the limited number of vacancies and new job openings</a:t>
            </a:r>
          </a:p>
          <a:p>
            <a:pPr>
              <a:lnSpc>
                <a:spcPct val="120000"/>
              </a:lnSpc>
              <a:spcBef>
                <a:spcPts val="600"/>
              </a:spcBef>
              <a:buFont typeface="Arial" panose="020B0604020202020204" pitchFamily="34" charset="0"/>
              <a:buChar char="•"/>
            </a:pPr>
            <a:r>
              <a:rPr lang="en-US" dirty="0">
                <a:solidFill>
                  <a:schemeClr val="tx2"/>
                </a:solidFill>
              </a:rPr>
              <a:t>Political instability and lack of adequately skilled workers continue to be constraining factors to doing business. However, Georgia has one of the most enabling business environments relative to other countries in the region</a:t>
            </a:r>
          </a:p>
          <a:p>
            <a:pPr>
              <a:lnSpc>
                <a:spcPct val="120000"/>
              </a:lnSpc>
              <a:spcBef>
                <a:spcPts val="600"/>
              </a:spcBef>
              <a:buFont typeface="Arial" panose="020B0604020202020204" pitchFamily="34" charset="0"/>
              <a:buChar char="•"/>
            </a:pPr>
            <a:r>
              <a:rPr lang="en-US" dirty="0">
                <a:solidFill>
                  <a:schemeClr val="tx2"/>
                </a:solidFill>
              </a:rPr>
              <a:t>The workforce is shrinking due to low fertility rates and outer migration, and high inactivity rates especially among young people and women</a:t>
            </a:r>
          </a:p>
          <a:p>
            <a:pPr>
              <a:lnSpc>
                <a:spcPct val="120000"/>
              </a:lnSpc>
              <a:spcBef>
                <a:spcPts val="600"/>
              </a:spcBef>
              <a:buFont typeface="Arial" panose="020B0604020202020204" pitchFamily="34" charset="0"/>
              <a:buChar char="•"/>
            </a:pPr>
            <a:r>
              <a:rPr lang="en-US" dirty="0">
                <a:solidFill>
                  <a:schemeClr val="tx2"/>
                </a:solidFill>
              </a:rPr>
              <a:t>Those who are working are employed in low-skill, low-quality and low-productivity jobs</a:t>
            </a:r>
          </a:p>
          <a:p>
            <a:pPr>
              <a:lnSpc>
                <a:spcPct val="120000"/>
              </a:lnSpc>
              <a:spcBef>
                <a:spcPts val="600"/>
              </a:spcBef>
              <a:buFont typeface="Arial" panose="020B0604020202020204" pitchFamily="34" charset="0"/>
              <a:buChar char="•"/>
            </a:pPr>
            <a:r>
              <a:rPr lang="en-US" dirty="0">
                <a:solidFill>
                  <a:schemeClr val="tx2"/>
                </a:solidFill>
              </a:rPr>
              <a:t>The MILHSA Activation Strategy is not yet prepared to specify the strategic vision and challenges related to enabling and demanding conditions, targeting of beneficiaries, activation instruments, institutional setup and institutional coordination </a:t>
            </a:r>
            <a:endParaRPr lang="en-US" sz="2300" b="1" dirty="0">
              <a:solidFill>
                <a:schemeClr val="tx2"/>
              </a:solidFill>
            </a:endParaRPr>
          </a:p>
        </p:txBody>
      </p:sp>
      <p:sp>
        <p:nvSpPr>
          <p:cNvPr id="4" name="Footer Placeholder 3">
            <a:extLst>
              <a:ext uri="{FF2B5EF4-FFF2-40B4-BE49-F238E27FC236}">
                <a16:creationId xmlns:a16="http://schemas.microsoft.com/office/drawing/2014/main" id="{045CAF85-5559-443F-8B19-A68981869A27}"/>
              </a:ext>
            </a:extLst>
          </p:cNvPr>
          <p:cNvSpPr>
            <a:spLocks noGrp="1"/>
          </p:cNvSpPr>
          <p:nvPr>
            <p:ph type="ftr" sz="quarter" idx="11"/>
          </p:nvPr>
        </p:nvSpPr>
        <p:spPr/>
        <p:txBody>
          <a:bodyPr/>
          <a:lstStyle/>
          <a:p>
            <a:pPr>
              <a:defRPr/>
            </a:pPr>
            <a:r>
              <a:rPr lang="en-US"/>
              <a:t>Presentation Title</a:t>
            </a:r>
          </a:p>
        </p:txBody>
      </p:sp>
      <p:sp>
        <p:nvSpPr>
          <p:cNvPr id="5" name="Slide Number Placeholder 4">
            <a:extLst>
              <a:ext uri="{FF2B5EF4-FFF2-40B4-BE49-F238E27FC236}">
                <a16:creationId xmlns:a16="http://schemas.microsoft.com/office/drawing/2014/main" id="{29CFE2E3-6157-43A7-AADB-AD6338854120}"/>
              </a:ext>
            </a:extLst>
          </p:cNvPr>
          <p:cNvSpPr>
            <a:spLocks noGrp="1"/>
          </p:cNvSpPr>
          <p:nvPr>
            <p:ph type="sldNum" sz="quarter" idx="12"/>
          </p:nvPr>
        </p:nvSpPr>
        <p:spPr/>
        <p:txBody>
          <a:bodyPr/>
          <a:lstStyle/>
          <a:p>
            <a:pPr>
              <a:defRPr/>
            </a:pPr>
            <a:fld id="{6F49B432-AE81-4A26-98EE-5C4E4F4D88F8}" type="slidenum">
              <a:rPr lang="en-US" smtClean="0"/>
              <a:pPr>
                <a:defRPr/>
              </a:pPr>
              <a:t>19</a:t>
            </a:fld>
            <a:endParaRPr lang="en-US"/>
          </a:p>
        </p:txBody>
      </p:sp>
    </p:spTree>
    <p:extLst>
      <p:ext uri="{BB962C8B-B14F-4D97-AF65-F5344CB8AC3E}">
        <p14:creationId xmlns:p14="http://schemas.microsoft.com/office/powerpoint/2010/main" val="600379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2C86F-6628-4F1C-94DB-A430FCF6EEA6}"/>
              </a:ext>
            </a:extLst>
          </p:cNvPr>
          <p:cNvSpPr>
            <a:spLocks noGrp="1"/>
          </p:cNvSpPr>
          <p:nvPr>
            <p:ph type="title"/>
          </p:nvPr>
        </p:nvSpPr>
        <p:spPr>
          <a:xfrm>
            <a:off x="343401" y="136525"/>
            <a:ext cx="8439652" cy="1028987"/>
          </a:xfrm>
        </p:spPr>
        <p:txBody>
          <a:bodyPr>
            <a:normAutofit/>
          </a:bodyPr>
          <a:lstStyle/>
          <a:p>
            <a:r>
              <a:rPr lang="en-US" sz="2500" b="1" dirty="0"/>
              <a:t>ALMPs scale and spending, and institutional setup for activation</a:t>
            </a:r>
            <a:endParaRPr lang="bg-BG" sz="2500" b="1" dirty="0"/>
          </a:p>
        </p:txBody>
      </p:sp>
      <p:sp>
        <p:nvSpPr>
          <p:cNvPr id="3" name="Content Placeholder 2">
            <a:extLst>
              <a:ext uri="{FF2B5EF4-FFF2-40B4-BE49-F238E27FC236}">
                <a16:creationId xmlns:a16="http://schemas.microsoft.com/office/drawing/2014/main" id="{D7A74A87-9915-4F22-B5F0-E22D7B3DCDF9}"/>
              </a:ext>
            </a:extLst>
          </p:cNvPr>
          <p:cNvSpPr>
            <a:spLocks noGrp="1"/>
          </p:cNvSpPr>
          <p:nvPr>
            <p:ph sz="quarter" idx="10"/>
          </p:nvPr>
        </p:nvSpPr>
        <p:spPr>
          <a:xfrm>
            <a:off x="343401" y="1165512"/>
            <a:ext cx="8440305" cy="5015370"/>
          </a:xfrm>
        </p:spPr>
        <p:txBody>
          <a:bodyPr>
            <a:noAutofit/>
          </a:bodyPr>
          <a:lstStyle/>
          <a:p>
            <a:pPr marL="457200" lvl="0" indent="-457200">
              <a:lnSpc>
                <a:spcPct val="100000"/>
              </a:lnSpc>
              <a:spcBef>
                <a:spcPts val="600"/>
              </a:spcBef>
              <a:buFont typeface="Arial" panose="020B0604020202020204" pitchFamily="34" charset="0"/>
              <a:buChar char="•"/>
            </a:pPr>
            <a:r>
              <a:rPr lang="en-US" dirty="0">
                <a:solidFill>
                  <a:schemeClr val="tx2"/>
                </a:solidFill>
              </a:rPr>
              <a:t>The ALMPS have been introduced in the recent years and are small in scale</a:t>
            </a:r>
          </a:p>
          <a:p>
            <a:pPr marL="457200" lvl="0" indent="-457200">
              <a:lnSpc>
                <a:spcPct val="100000"/>
              </a:lnSpc>
              <a:spcBef>
                <a:spcPts val="600"/>
              </a:spcBef>
              <a:buFont typeface="Arial" panose="020B0604020202020204" pitchFamily="34" charset="0"/>
              <a:buChar char="•"/>
            </a:pPr>
            <a:r>
              <a:rPr lang="en-US" dirty="0">
                <a:solidFill>
                  <a:schemeClr val="tx2"/>
                </a:solidFill>
              </a:rPr>
              <a:t>The spending on activation measures and services is small </a:t>
            </a:r>
          </a:p>
          <a:p>
            <a:pPr marL="457200" lvl="0" indent="-457200">
              <a:lnSpc>
                <a:spcPct val="100000"/>
              </a:lnSpc>
              <a:spcBef>
                <a:spcPts val="600"/>
              </a:spcBef>
              <a:buFont typeface="Arial" panose="020B0604020202020204" pitchFamily="34" charset="0"/>
              <a:buChar char="•"/>
            </a:pPr>
            <a:r>
              <a:rPr lang="en-US" dirty="0">
                <a:solidFill>
                  <a:schemeClr val="tx2"/>
                </a:solidFill>
              </a:rPr>
              <a:t>The institutions which are supposed to develop policies and implement ALMPS across the country are new, understaffed and underfunded</a:t>
            </a:r>
            <a:endParaRPr lang="bg-BG" dirty="0">
              <a:solidFill>
                <a:schemeClr val="tx2"/>
              </a:solidFill>
            </a:endParaRPr>
          </a:p>
          <a:p>
            <a:pPr marL="457200" lvl="0" indent="-457200">
              <a:lnSpc>
                <a:spcPct val="100000"/>
              </a:lnSpc>
              <a:spcBef>
                <a:spcPts val="600"/>
              </a:spcBef>
              <a:buFont typeface="Arial" panose="020B0604020202020204" pitchFamily="34" charset="0"/>
              <a:buChar char="•"/>
            </a:pPr>
            <a:r>
              <a:rPr lang="en-US" dirty="0">
                <a:solidFill>
                  <a:schemeClr val="tx2"/>
                </a:solidFill>
              </a:rPr>
              <a:t>The institutional capacity of the SSA Employment Department to meet its core mandate is still limited. The SSA lacks financial and human resources to implement large-scale programs effectively across the country</a:t>
            </a:r>
          </a:p>
          <a:p>
            <a:pPr marL="457200" lvl="0" indent="-457200">
              <a:lnSpc>
                <a:spcPct val="120000"/>
              </a:lnSpc>
              <a:spcBef>
                <a:spcPts val="600"/>
              </a:spcBef>
              <a:buFont typeface="Arial" panose="020B0604020202020204" pitchFamily="34" charset="0"/>
              <a:buChar char="•"/>
            </a:pPr>
            <a:r>
              <a:rPr lang="en-US" dirty="0">
                <a:solidFill>
                  <a:schemeClr val="tx2"/>
                </a:solidFill>
              </a:rPr>
              <a:t>The MILHSA Employment and Labor Policy Department is understaffed. It was set only recently and has fewer than 20 employees</a:t>
            </a:r>
          </a:p>
          <a:p>
            <a:pPr marL="457200" lvl="0" indent="-457200">
              <a:lnSpc>
                <a:spcPct val="120000"/>
              </a:lnSpc>
              <a:spcBef>
                <a:spcPts val="600"/>
              </a:spcBef>
              <a:buFont typeface="Arial" panose="020B0604020202020204" pitchFamily="34" charset="0"/>
              <a:buChar char="•"/>
            </a:pPr>
            <a:r>
              <a:rPr lang="en-US" dirty="0">
                <a:solidFill>
                  <a:schemeClr val="tx2"/>
                </a:solidFill>
              </a:rPr>
              <a:t> implementation heterogeneity of employment programs and services across and within regions</a:t>
            </a:r>
          </a:p>
          <a:p>
            <a:pPr marL="774700" lvl="3">
              <a:lnSpc>
                <a:spcPct val="100000"/>
              </a:lnSpc>
              <a:spcBef>
                <a:spcPts val="600"/>
              </a:spcBef>
              <a:buFont typeface="Courier New" panose="02070309020205020404" pitchFamily="49" charset="0"/>
              <a:buChar char="o"/>
            </a:pPr>
            <a:r>
              <a:rPr lang="en-US" dirty="0">
                <a:solidFill>
                  <a:schemeClr val="tx2"/>
                </a:solidFill>
              </a:rPr>
              <a:t>The poverty levels and informality rates are higher in rural areas compared to urban areas. Job growth and poverty reduction has also been more pronounced in urban areas compared to rural areas in the recent past.</a:t>
            </a:r>
            <a:endParaRPr lang="bg-BG" dirty="0">
              <a:solidFill>
                <a:schemeClr val="tx2"/>
              </a:solidFill>
            </a:endParaRPr>
          </a:p>
        </p:txBody>
      </p:sp>
      <p:sp>
        <p:nvSpPr>
          <p:cNvPr id="4" name="Footer Placeholder 3">
            <a:extLst>
              <a:ext uri="{FF2B5EF4-FFF2-40B4-BE49-F238E27FC236}">
                <a16:creationId xmlns:a16="http://schemas.microsoft.com/office/drawing/2014/main" id="{2B7ED965-ABDD-49AC-8A27-F833504C9BAC}"/>
              </a:ext>
            </a:extLst>
          </p:cNvPr>
          <p:cNvSpPr>
            <a:spLocks noGrp="1"/>
          </p:cNvSpPr>
          <p:nvPr>
            <p:ph type="ftr" sz="quarter" idx="11"/>
          </p:nvPr>
        </p:nvSpPr>
        <p:spPr/>
        <p:txBody>
          <a:bodyPr/>
          <a:lstStyle/>
          <a:p>
            <a:pPr>
              <a:defRPr/>
            </a:pPr>
            <a:r>
              <a:rPr lang="en-US"/>
              <a:t>Presentation Title</a:t>
            </a:r>
          </a:p>
        </p:txBody>
      </p:sp>
      <p:sp>
        <p:nvSpPr>
          <p:cNvPr id="5" name="Slide Number Placeholder 4">
            <a:extLst>
              <a:ext uri="{FF2B5EF4-FFF2-40B4-BE49-F238E27FC236}">
                <a16:creationId xmlns:a16="http://schemas.microsoft.com/office/drawing/2014/main" id="{D5186A14-BB3D-470F-BDCC-B8BD83E65B16}"/>
              </a:ext>
            </a:extLst>
          </p:cNvPr>
          <p:cNvSpPr>
            <a:spLocks noGrp="1"/>
          </p:cNvSpPr>
          <p:nvPr>
            <p:ph type="sldNum" sz="quarter" idx="12"/>
          </p:nvPr>
        </p:nvSpPr>
        <p:spPr/>
        <p:txBody>
          <a:bodyPr/>
          <a:lstStyle/>
          <a:p>
            <a:pPr>
              <a:defRPr/>
            </a:pPr>
            <a:fld id="{6F49B432-AE81-4A26-98EE-5C4E4F4D88F8}" type="slidenum">
              <a:rPr lang="en-US" smtClean="0"/>
              <a:pPr>
                <a:defRPr/>
              </a:pPr>
              <a:t>20</a:t>
            </a:fld>
            <a:endParaRPr lang="en-US"/>
          </a:p>
        </p:txBody>
      </p:sp>
    </p:spTree>
    <p:extLst>
      <p:ext uri="{BB962C8B-B14F-4D97-AF65-F5344CB8AC3E}">
        <p14:creationId xmlns:p14="http://schemas.microsoft.com/office/powerpoint/2010/main" val="2326598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2C86F-6628-4F1C-94DB-A430FCF6EEA6}"/>
              </a:ext>
            </a:extLst>
          </p:cNvPr>
          <p:cNvSpPr>
            <a:spLocks noGrp="1"/>
          </p:cNvSpPr>
          <p:nvPr>
            <p:ph type="title"/>
          </p:nvPr>
        </p:nvSpPr>
        <p:spPr>
          <a:xfrm>
            <a:off x="343401" y="136525"/>
            <a:ext cx="8439652" cy="801025"/>
          </a:xfrm>
        </p:spPr>
        <p:txBody>
          <a:bodyPr>
            <a:normAutofit fontScale="90000"/>
          </a:bodyPr>
          <a:lstStyle/>
          <a:p>
            <a:r>
              <a:rPr lang="en-US" sz="2500" b="1" dirty="0"/>
              <a:t>Weak monitoring and evaluation, TSA design and implementation related challenges</a:t>
            </a:r>
            <a:br>
              <a:rPr lang="en-US" sz="2500" b="1" dirty="0"/>
            </a:br>
            <a:endParaRPr lang="bg-BG" sz="2500" b="1" dirty="0"/>
          </a:p>
        </p:txBody>
      </p:sp>
      <p:sp>
        <p:nvSpPr>
          <p:cNvPr id="3" name="Content Placeholder 2">
            <a:extLst>
              <a:ext uri="{FF2B5EF4-FFF2-40B4-BE49-F238E27FC236}">
                <a16:creationId xmlns:a16="http://schemas.microsoft.com/office/drawing/2014/main" id="{D7A74A87-9915-4F22-B5F0-E22D7B3DCDF9}"/>
              </a:ext>
            </a:extLst>
          </p:cNvPr>
          <p:cNvSpPr>
            <a:spLocks noGrp="1"/>
          </p:cNvSpPr>
          <p:nvPr>
            <p:ph sz="quarter" idx="10"/>
          </p:nvPr>
        </p:nvSpPr>
        <p:spPr>
          <a:xfrm>
            <a:off x="343401" y="1307940"/>
            <a:ext cx="8440305" cy="4872942"/>
          </a:xfrm>
        </p:spPr>
        <p:txBody>
          <a:bodyPr>
            <a:normAutofit lnSpcReduction="10000"/>
          </a:bodyPr>
          <a:lstStyle/>
          <a:p>
            <a:pPr lvl="0">
              <a:lnSpc>
                <a:spcPct val="120000"/>
              </a:lnSpc>
              <a:spcBef>
                <a:spcPts val="600"/>
              </a:spcBef>
              <a:buFont typeface="Arial" panose="020B0604020202020204" pitchFamily="34" charset="0"/>
              <a:buChar char="•"/>
            </a:pPr>
            <a:r>
              <a:rPr lang="en-US" b="1" dirty="0">
                <a:solidFill>
                  <a:srgbClr val="002060"/>
                </a:solidFill>
              </a:rPr>
              <a:t>M&amp;E: </a:t>
            </a:r>
            <a:r>
              <a:rPr lang="en-US" dirty="0">
                <a:solidFill>
                  <a:schemeClr val="tx2"/>
                </a:solidFill>
              </a:rPr>
              <a:t>There are no systematic and rigorous evaluations that would allow to adjust targeting and design of ALMPs: i) ALMPs are relatively new in the country, there is no impact evaluation process within the SSA or under the MILHSA; ii) also, there is no proper monitoring system to track ALMP beneficiaries</a:t>
            </a:r>
            <a:endParaRPr lang="bg-BG" dirty="0">
              <a:solidFill>
                <a:schemeClr val="tx2"/>
              </a:solidFill>
            </a:endParaRPr>
          </a:p>
          <a:p>
            <a:pPr>
              <a:lnSpc>
                <a:spcPct val="120000"/>
              </a:lnSpc>
              <a:spcBef>
                <a:spcPts val="600"/>
              </a:spcBef>
              <a:buFont typeface="Arial" panose="020B0604020202020204" pitchFamily="34" charset="0"/>
              <a:buChar char="•"/>
            </a:pPr>
            <a:r>
              <a:rPr lang="en-US" dirty="0">
                <a:solidFill>
                  <a:schemeClr val="tx2"/>
                </a:solidFill>
              </a:rPr>
              <a:t>The Worknet system does not have follow-up provisions with jobseekers who received a job through the system: i) The program merely tracks the number of employed and unemployed persons but does not monitor their trajectory—how long those who got employed stay in the job, the salary level, job growth</a:t>
            </a:r>
          </a:p>
          <a:p>
            <a:pPr lvl="0">
              <a:lnSpc>
                <a:spcPct val="120000"/>
              </a:lnSpc>
              <a:spcBef>
                <a:spcPts val="600"/>
              </a:spcBef>
              <a:buFont typeface="Arial" panose="020B0604020202020204" pitchFamily="34" charset="0"/>
              <a:buChar char="•"/>
            </a:pPr>
            <a:r>
              <a:rPr lang="en-US" b="1" dirty="0">
                <a:solidFill>
                  <a:srgbClr val="002060"/>
                </a:solidFill>
              </a:rPr>
              <a:t>TSA: </a:t>
            </a:r>
            <a:r>
              <a:rPr lang="en-US" dirty="0">
                <a:solidFill>
                  <a:schemeClr val="tx2"/>
                </a:solidFill>
              </a:rPr>
              <a:t>Only partial and fragmented information on the employability and LM participation constraints of TSA beneficiaries</a:t>
            </a:r>
            <a:endParaRPr lang="bg-BG" dirty="0">
              <a:solidFill>
                <a:schemeClr val="tx2"/>
              </a:solidFill>
            </a:endParaRPr>
          </a:p>
          <a:p>
            <a:pPr lvl="0">
              <a:lnSpc>
                <a:spcPct val="120000"/>
              </a:lnSpc>
              <a:spcBef>
                <a:spcPts val="600"/>
              </a:spcBef>
              <a:buFont typeface="Arial" panose="020B0604020202020204" pitchFamily="34" charset="0"/>
              <a:buChar char="•"/>
            </a:pPr>
            <a:r>
              <a:rPr lang="en-US" dirty="0">
                <a:solidFill>
                  <a:schemeClr val="tx2"/>
                </a:solidFill>
              </a:rPr>
              <a:t>TSA beneficiaries are obliged to register in </a:t>
            </a:r>
            <a:r>
              <a:rPr lang="en-US" dirty="0" err="1">
                <a:solidFill>
                  <a:schemeClr val="tx2"/>
                </a:solidFill>
              </a:rPr>
              <a:t>Worknet</a:t>
            </a:r>
            <a:r>
              <a:rPr lang="en-US" dirty="0">
                <a:solidFill>
                  <a:schemeClr val="tx2"/>
                </a:solidFill>
              </a:rPr>
              <a:t> and this registration is separate from the registration with the TSA registry </a:t>
            </a:r>
            <a:endParaRPr lang="bg-BG" dirty="0">
              <a:solidFill>
                <a:schemeClr val="tx2"/>
              </a:solidFill>
            </a:endParaRPr>
          </a:p>
          <a:p>
            <a:pPr lvl="0">
              <a:lnSpc>
                <a:spcPct val="120000"/>
              </a:lnSpc>
              <a:spcBef>
                <a:spcPts val="600"/>
              </a:spcBef>
              <a:buFont typeface="Arial" panose="020B0604020202020204" pitchFamily="34" charset="0"/>
              <a:buChar char="•"/>
            </a:pPr>
            <a:r>
              <a:rPr lang="en-US" dirty="0">
                <a:solidFill>
                  <a:schemeClr val="tx2"/>
                </a:solidFill>
              </a:rPr>
              <a:t>TSA beneficiaries are not targeted for activation and graduation with specific program(s); There are no sanctions for not actively looking for a job</a:t>
            </a:r>
          </a:p>
          <a:p>
            <a:pPr>
              <a:lnSpc>
                <a:spcPct val="120000"/>
              </a:lnSpc>
              <a:spcBef>
                <a:spcPts val="600"/>
              </a:spcBef>
              <a:buFont typeface="Arial" panose="020B0604020202020204" pitchFamily="34" charset="0"/>
              <a:buChar char="•"/>
            </a:pPr>
            <a:endParaRPr lang="en-US" dirty="0">
              <a:solidFill>
                <a:schemeClr val="tx2"/>
              </a:solidFill>
            </a:endParaRPr>
          </a:p>
        </p:txBody>
      </p:sp>
      <p:sp>
        <p:nvSpPr>
          <p:cNvPr id="4" name="Footer Placeholder 3">
            <a:extLst>
              <a:ext uri="{FF2B5EF4-FFF2-40B4-BE49-F238E27FC236}">
                <a16:creationId xmlns:a16="http://schemas.microsoft.com/office/drawing/2014/main" id="{2B7ED965-ABDD-49AC-8A27-F833504C9BAC}"/>
              </a:ext>
            </a:extLst>
          </p:cNvPr>
          <p:cNvSpPr>
            <a:spLocks noGrp="1"/>
          </p:cNvSpPr>
          <p:nvPr>
            <p:ph type="ftr" sz="quarter" idx="11"/>
          </p:nvPr>
        </p:nvSpPr>
        <p:spPr/>
        <p:txBody>
          <a:bodyPr/>
          <a:lstStyle/>
          <a:p>
            <a:pPr>
              <a:defRPr/>
            </a:pPr>
            <a:r>
              <a:rPr lang="en-US"/>
              <a:t>Presentation Title</a:t>
            </a:r>
          </a:p>
        </p:txBody>
      </p:sp>
      <p:sp>
        <p:nvSpPr>
          <p:cNvPr id="5" name="Slide Number Placeholder 4">
            <a:extLst>
              <a:ext uri="{FF2B5EF4-FFF2-40B4-BE49-F238E27FC236}">
                <a16:creationId xmlns:a16="http://schemas.microsoft.com/office/drawing/2014/main" id="{D5186A14-BB3D-470F-BDCC-B8BD83E65B16}"/>
              </a:ext>
            </a:extLst>
          </p:cNvPr>
          <p:cNvSpPr>
            <a:spLocks noGrp="1"/>
          </p:cNvSpPr>
          <p:nvPr>
            <p:ph type="sldNum" sz="quarter" idx="12"/>
          </p:nvPr>
        </p:nvSpPr>
        <p:spPr/>
        <p:txBody>
          <a:bodyPr/>
          <a:lstStyle/>
          <a:p>
            <a:pPr>
              <a:defRPr/>
            </a:pPr>
            <a:fld id="{6F49B432-AE81-4A26-98EE-5C4E4F4D88F8}" type="slidenum">
              <a:rPr lang="en-US" smtClean="0"/>
              <a:pPr>
                <a:defRPr/>
              </a:pPr>
              <a:t>21</a:t>
            </a:fld>
            <a:endParaRPr lang="en-US"/>
          </a:p>
        </p:txBody>
      </p:sp>
    </p:spTree>
    <p:extLst>
      <p:ext uri="{BB962C8B-B14F-4D97-AF65-F5344CB8AC3E}">
        <p14:creationId xmlns:p14="http://schemas.microsoft.com/office/powerpoint/2010/main" val="23546458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9"/>
          <p:cNvSpPr>
            <a:spLocks noGrp="1"/>
          </p:cNvSpPr>
          <p:nvPr>
            <p:ph type="title"/>
          </p:nvPr>
        </p:nvSpPr>
        <p:spPr/>
        <p:txBody>
          <a:bodyPr/>
          <a:lstStyle/>
          <a:p>
            <a:r>
              <a:rPr lang="en-US" dirty="0">
                <a:cs typeface="Andes ExtraLight" pitchFamily="50" charset="0"/>
              </a:rPr>
              <a:t>Recommendations / Roadmap</a:t>
            </a:r>
          </a:p>
        </p:txBody>
      </p:sp>
    </p:spTree>
    <p:extLst>
      <p:ext uri="{BB962C8B-B14F-4D97-AF65-F5344CB8AC3E}">
        <p14:creationId xmlns:p14="http://schemas.microsoft.com/office/powerpoint/2010/main" val="3758129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66F0C-17C4-4BC4-B4BF-D8AA8C9F2FCF}"/>
              </a:ext>
            </a:extLst>
          </p:cNvPr>
          <p:cNvSpPr>
            <a:spLocks noGrp="1"/>
          </p:cNvSpPr>
          <p:nvPr>
            <p:ph type="title"/>
          </p:nvPr>
        </p:nvSpPr>
        <p:spPr/>
        <p:txBody>
          <a:bodyPr>
            <a:normAutofit/>
          </a:bodyPr>
          <a:lstStyle/>
          <a:p>
            <a:r>
              <a:rPr lang="en-US" sz="2800" b="1" dirty="0"/>
              <a:t>Recommendations / roadmap: short-term</a:t>
            </a:r>
            <a:endParaRPr lang="bg-BG" sz="2800" dirty="0"/>
          </a:p>
        </p:txBody>
      </p:sp>
      <p:sp>
        <p:nvSpPr>
          <p:cNvPr id="3" name="Content Placeholder 2">
            <a:extLst>
              <a:ext uri="{FF2B5EF4-FFF2-40B4-BE49-F238E27FC236}">
                <a16:creationId xmlns:a16="http://schemas.microsoft.com/office/drawing/2014/main" id="{E157FD65-7C2C-4DB2-9FC2-CE2D2ED103D2}"/>
              </a:ext>
            </a:extLst>
          </p:cNvPr>
          <p:cNvSpPr>
            <a:spLocks noGrp="1"/>
          </p:cNvSpPr>
          <p:nvPr>
            <p:ph sz="quarter" idx="10"/>
          </p:nvPr>
        </p:nvSpPr>
        <p:spPr>
          <a:xfrm>
            <a:off x="332721" y="1217191"/>
            <a:ext cx="8440305" cy="5139159"/>
          </a:xfrm>
        </p:spPr>
        <p:txBody>
          <a:bodyPr>
            <a:normAutofit fontScale="77500" lnSpcReduction="20000"/>
          </a:bodyPr>
          <a:lstStyle/>
          <a:p>
            <a:pPr marL="0" indent="0">
              <a:lnSpc>
                <a:spcPct val="120000"/>
              </a:lnSpc>
              <a:spcBef>
                <a:spcPts val="600"/>
              </a:spcBef>
            </a:pPr>
            <a:r>
              <a:rPr lang="en-US" sz="2300" b="1" dirty="0">
                <a:solidFill>
                  <a:srgbClr val="002060"/>
                </a:solidFill>
              </a:rPr>
              <a:t>Design more effective, diversified and available for all ALMP models, and pilot new programs and measures aimed at improving the skills, qualifications and competitiveness </a:t>
            </a:r>
            <a:r>
              <a:rPr lang="en-US" sz="2300" dirty="0">
                <a:solidFill>
                  <a:schemeClr val="tx1"/>
                </a:solidFill>
              </a:rPr>
              <a:t>of the locally available workforce:</a:t>
            </a:r>
            <a:endParaRPr lang="bg-BG" sz="2300" dirty="0">
              <a:solidFill>
                <a:schemeClr val="tx1"/>
              </a:solidFill>
            </a:endParaRPr>
          </a:p>
          <a:p>
            <a:pPr lvl="0">
              <a:lnSpc>
                <a:spcPct val="120000"/>
              </a:lnSpc>
              <a:spcBef>
                <a:spcPts val="300"/>
              </a:spcBef>
              <a:buFont typeface="Arial" panose="020B0604020202020204" pitchFamily="34" charset="0"/>
              <a:buChar char="•"/>
            </a:pPr>
            <a:r>
              <a:rPr lang="en-US" sz="2300" dirty="0">
                <a:solidFill>
                  <a:schemeClr val="tx1"/>
                </a:solidFill>
              </a:rPr>
              <a:t>ALMPs with focus on skills which are in demand by employers:</a:t>
            </a:r>
          </a:p>
          <a:p>
            <a:pPr lvl="2">
              <a:lnSpc>
                <a:spcPct val="120000"/>
              </a:lnSpc>
              <a:spcBef>
                <a:spcPts val="300"/>
              </a:spcBef>
              <a:buFont typeface="Courier New" panose="02070309020205020404" pitchFamily="49" charset="0"/>
              <a:buChar char="o"/>
            </a:pPr>
            <a:r>
              <a:rPr lang="en-US" sz="2300" b="1" dirty="0">
                <a:solidFill>
                  <a:srgbClr val="002060"/>
                </a:solidFill>
              </a:rPr>
              <a:t>Apprenticeships for vulnerable jobseekers</a:t>
            </a:r>
            <a:r>
              <a:rPr lang="en-US" sz="2300" dirty="0">
                <a:solidFill>
                  <a:schemeClr val="tx1"/>
                </a:solidFill>
              </a:rPr>
              <a:t>, </a:t>
            </a:r>
            <a:r>
              <a:rPr lang="en-US" sz="2300" dirty="0">
                <a:solidFill>
                  <a:schemeClr val="tx2"/>
                </a:solidFill>
              </a:rPr>
              <a:t>specifically youth, on the job training to help jobseeker acquire “hands-on skills”/jobs specific skills and possibly employment</a:t>
            </a:r>
            <a:endParaRPr lang="en-US" sz="2300" dirty="0">
              <a:solidFill>
                <a:schemeClr val="tx2"/>
              </a:solidFill>
              <a:highlight>
                <a:srgbClr val="FFFF00"/>
              </a:highlight>
            </a:endParaRPr>
          </a:p>
          <a:p>
            <a:pPr lvl="0">
              <a:lnSpc>
                <a:spcPct val="120000"/>
              </a:lnSpc>
              <a:spcBef>
                <a:spcPts val="300"/>
              </a:spcBef>
              <a:buFont typeface="Arial" panose="020B0604020202020204" pitchFamily="34" charset="0"/>
              <a:buChar char="•"/>
            </a:pPr>
            <a:r>
              <a:rPr lang="en-US" sz="2300" b="1" dirty="0">
                <a:solidFill>
                  <a:srgbClr val="002060"/>
                </a:solidFill>
              </a:rPr>
              <a:t>Develop entrepreneurship programs </a:t>
            </a:r>
            <a:r>
              <a:rPr lang="en-US" sz="2300" dirty="0">
                <a:solidFill>
                  <a:schemeClr val="tx2"/>
                </a:solidFill>
              </a:rPr>
              <a:t>for hard-to-employ groups on the LM trough:</a:t>
            </a:r>
          </a:p>
          <a:p>
            <a:pPr lvl="2">
              <a:lnSpc>
                <a:spcPct val="120000"/>
              </a:lnSpc>
              <a:spcBef>
                <a:spcPts val="300"/>
              </a:spcBef>
              <a:buFont typeface="Courier New" panose="02070309020205020404" pitchFamily="49" charset="0"/>
              <a:buChar char="o"/>
            </a:pPr>
            <a:r>
              <a:rPr lang="en-US" sz="2300" dirty="0">
                <a:solidFill>
                  <a:schemeClr val="tx1"/>
                </a:solidFill>
              </a:rPr>
              <a:t>new self-employment program (this can include business development training, small grants and/or credits, for business start-ups combined with advice and follow up coaching and mentoring) tailored to hard-to-employ</a:t>
            </a:r>
          </a:p>
          <a:p>
            <a:pPr>
              <a:buFont typeface="Arial" panose="020B0604020202020204" pitchFamily="34" charset="0"/>
              <a:buChar char="•"/>
            </a:pPr>
            <a:r>
              <a:rPr lang="en-US" sz="2300" b="1" dirty="0">
                <a:solidFill>
                  <a:srgbClr val="002060"/>
                </a:solidFill>
              </a:rPr>
              <a:t>Improve M&amp;E system for ALMPs:</a:t>
            </a:r>
          </a:p>
          <a:p>
            <a:pPr marL="500634" lvl="2">
              <a:lnSpc>
                <a:spcPct val="120000"/>
              </a:lnSpc>
              <a:spcBef>
                <a:spcPts val="600"/>
              </a:spcBef>
              <a:buFont typeface="Courier New" panose="02070309020205020404" pitchFamily="49" charset="0"/>
              <a:buChar char="o"/>
            </a:pPr>
            <a:r>
              <a:rPr lang="en-US" sz="2300" dirty="0">
                <a:solidFill>
                  <a:schemeClr val="tx2"/>
                </a:solidFill>
              </a:rPr>
              <a:t>rigorous </a:t>
            </a:r>
            <a:r>
              <a:rPr lang="en-US" sz="2300" b="1" i="1" dirty="0">
                <a:solidFill>
                  <a:schemeClr val="tx2"/>
                </a:solidFill>
              </a:rPr>
              <a:t>evaluation</a:t>
            </a:r>
            <a:r>
              <a:rPr lang="en-US" sz="2300" dirty="0">
                <a:solidFill>
                  <a:schemeClr val="tx2"/>
                </a:solidFill>
              </a:rPr>
              <a:t> that would allow to adjust targeting and design of existing and newly developed ALMPs;</a:t>
            </a:r>
          </a:p>
          <a:p>
            <a:pPr marL="500634" lvl="2">
              <a:lnSpc>
                <a:spcPct val="120000"/>
              </a:lnSpc>
              <a:spcBef>
                <a:spcPts val="600"/>
              </a:spcBef>
              <a:buFont typeface="Courier New" panose="02070309020205020404" pitchFamily="49" charset="0"/>
              <a:buChar char="o"/>
            </a:pPr>
            <a:r>
              <a:rPr lang="en-US" sz="2300" dirty="0">
                <a:solidFill>
                  <a:schemeClr val="tx2"/>
                </a:solidFill>
              </a:rPr>
              <a:t>track ALMP beneficiaries;</a:t>
            </a:r>
          </a:p>
          <a:p>
            <a:pPr marL="272034" lvl="2" indent="0">
              <a:lnSpc>
                <a:spcPct val="120000"/>
              </a:lnSpc>
              <a:spcBef>
                <a:spcPts val="300"/>
              </a:spcBef>
              <a:buNone/>
            </a:pPr>
            <a:endParaRPr lang="bg-BG" sz="2300" dirty="0">
              <a:solidFill>
                <a:srgbClr val="002060"/>
              </a:solidFill>
            </a:endParaRPr>
          </a:p>
          <a:p>
            <a:endParaRPr lang="bg-BG" dirty="0"/>
          </a:p>
        </p:txBody>
      </p:sp>
      <p:sp>
        <p:nvSpPr>
          <p:cNvPr id="4" name="Footer Placeholder 3">
            <a:extLst>
              <a:ext uri="{FF2B5EF4-FFF2-40B4-BE49-F238E27FC236}">
                <a16:creationId xmlns:a16="http://schemas.microsoft.com/office/drawing/2014/main" id="{AE9B5D60-ECA3-4928-BB4E-5087FA7DBDBC}"/>
              </a:ext>
            </a:extLst>
          </p:cNvPr>
          <p:cNvSpPr>
            <a:spLocks noGrp="1"/>
          </p:cNvSpPr>
          <p:nvPr>
            <p:ph type="ftr" sz="quarter" idx="11"/>
          </p:nvPr>
        </p:nvSpPr>
        <p:spPr/>
        <p:txBody>
          <a:bodyPr/>
          <a:lstStyle/>
          <a:p>
            <a:pPr>
              <a:defRPr/>
            </a:pPr>
            <a:r>
              <a:rPr lang="en-US" dirty="0"/>
              <a:t>Presentation Title</a:t>
            </a:r>
          </a:p>
        </p:txBody>
      </p:sp>
      <p:sp>
        <p:nvSpPr>
          <p:cNvPr id="5" name="Slide Number Placeholder 4">
            <a:extLst>
              <a:ext uri="{FF2B5EF4-FFF2-40B4-BE49-F238E27FC236}">
                <a16:creationId xmlns:a16="http://schemas.microsoft.com/office/drawing/2014/main" id="{1DF8CB44-0A40-483E-8542-631DBD458D30}"/>
              </a:ext>
            </a:extLst>
          </p:cNvPr>
          <p:cNvSpPr>
            <a:spLocks noGrp="1"/>
          </p:cNvSpPr>
          <p:nvPr>
            <p:ph type="sldNum" sz="quarter" idx="12"/>
          </p:nvPr>
        </p:nvSpPr>
        <p:spPr/>
        <p:txBody>
          <a:bodyPr/>
          <a:lstStyle/>
          <a:p>
            <a:pPr>
              <a:defRPr/>
            </a:pPr>
            <a:fld id="{6F49B432-AE81-4A26-98EE-5C4E4F4D88F8}" type="slidenum">
              <a:rPr lang="en-US" smtClean="0"/>
              <a:pPr>
                <a:defRPr/>
              </a:pPr>
              <a:t>23</a:t>
            </a:fld>
            <a:endParaRPr lang="en-US"/>
          </a:p>
        </p:txBody>
      </p:sp>
    </p:spTree>
    <p:extLst>
      <p:ext uri="{BB962C8B-B14F-4D97-AF65-F5344CB8AC3E}">
        <p14:creationId xmlns:p14="http://schemas.microsoft.com/office/powerpoint/2010/main" val="18996339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66F0C-17C4-4BC4-B4BF-D8AA8C9F2FCF}"/>
              </a:ext>
            </a:extLst>
          </p:cNvPr>
          <p:cNvSpPr>
            <a:spLocks noGrp="1"/>
          </p:cNvSpPr>
          <p:nvPr>
            <p:ph type="title"/>
          </p:nvPr>
        </p:nvSpPr>
        <p:spPr/>
        <p:txBody>
          <a:bodyPr>
            <a:normAutofit/>
          </a:bodyPr>
          <a:lstStyle/>
          <a:p>
            <a:r>
              <a:rPr lang="en-US" sz="2800" b="1" dirty="0"/>
              <a:t>Recommendations / roadmap: short-term</a:t>
            </a:r>
            <a:endParaRPr lang="bg-BG" sz="2800" dirty="0"/>
          </a:p>
        </p:txBody>
      </p:sp>
      <p:sp>
        <p:nvSpPr>
          <p:cNvPr id="3" name="Content Placeholder 2">
            <a:extLst>
              <a:ext uri="{FF2B5EF4-FFF2-40B4-BE49-F238E27FC236}">
                <a16:creationId xmlns:a16="http://schemas.microsoft.com/office/drawing/2014/main" id="{E157FD65-7C2C-4DB2-9FC2-CE2D2ED103D2}"/>
              </a:ext>
            </a:extLst>
          </p:cNvPr>
          <p:cNvSpPr>
            <a:spLocks noGrp="1"/>
          </p:cNvSpPr>
          <p:nvPr>
            <p:ph sz="quarter" idx="10"/>
          </p:nvPr>
        </p:nvSpPr>
        <p:spPr>
          <a:xfrm>
            <a:off x="343401" y="1099595"/>
            <a:ext cx="8440305" cy="5139159"/>
          </a:xfrm>
        </p:spPr>
        <p:txBody>
          <a:bodyPr>
            <a:normAutofit fontScale="92500" lnSpcReduction="10000"/>
          </a:bodyPr>
          <a:lstStyle/>
          <a:p>
            <a:pPr marL="0" indent="0">
              <a:lnSpc>
                <a:spcPct val="120000"/>
              </a:lnSpc>
              <a:spcBef>
                <a:spcPts val="600"/>
              </a:spcBef>
            </a:pPr>
            <a:r>
              <a:rPr lang="en-US" b="1" dirty="0">
                <a:solidFill>
                  <a:schemeClr val="accent6">
                    <a:lumMod val="50000"/>
                  </a:schemeClr>
                </a:solidFill>
              </a:rPr>
              <a:t> </a:t>
            </a:r>
            <a:r>
              <a:rPr lang="en-US" sz="1900" b="1" dirty="0">
                <a:solidFill>
                  <a:srgbClr val="002060"/>
                </a:solidFill>
              </a:rPr>
              <a:t>Institution building</a:t>
            </a:r>
          </a:p>
          <a:p>
            <a:pPr>
              <a:lnSpc>
                <a:spcPct val="100000"/>
              </a:lnSpc>
              <a:spcBef>
                <a:spcPts val="600"/>
              </a:spcBef>
              <a:buFont typeface="Arial" panose="020B0604020202020204" pitchFamily="34" charset="0"/>
              <a:buChar char="•"/>
            </a:pPr>
            <a:r>
              <a:rPr lang="en-US" dirty="0">
                <a:solidFill>
                  <a:schemeClr val="tx2"/>
                </a:solidFill>
              </a:rPr>
              <a:t>Establish the business model of a public employment service in the  SSA Employment Department  </a:t>
            </a:r>
            <a:endParaRPr lang="bg-BG" dirty="0">
              <a:solidFill>
                <a:schemeClr val="tx2"/>
              </a:solidFill>
            </a:endParaRPr>
          </a:p>
          <a:p>
            <a:pPr lvl="0">
              <a:lnSpc>
                <a:spcPct val="100000"/>
              </a:lnSpc>
              <a:spcBef>
                <a:spcPts val="600"/>
              </a:spcBef>
              <a:buFont typeface="Arial" panose="020B0604020202020204" pitchFamily="34" charset="0"/>
              <a:buChar char="•"/>
            </a:pPr>
            <a:r>
              <a:rPr lang="en-US" dirty="0">
                <a:solidFill>
                  <a:schemeClr val="tx2"/>
                </a:solidFill>
              </a:rPr>
              <a:t>Labor Market Informational System: Strengthening the Worknet</a:t>
            </a:r>
            <a:endParaRPr lang="bg-BG" dirty="0">
              <a:solidFill>
                <a:schemeClr val="tx2"/>
              </a:solidFill>
            </a:endParaRPr>
          </a:p>
          <a:p>
            <a:pPr lvl="2">
              <a:lnSpc>
                <a:spcPct val="110000"/>
              </a:lnSpc>
              <a:spcBef>
                <a:spcPts val="300"/>
              </a:spcBef>
              <a:buFont typeface="Courier New" panose="02070309020205020404" pitchFamily="49" charset="0"/>
              <a:buChar char="o"/>
            </a:pPr>
            <a:r>
              <a:rPr lang="en-US" dirty="0">
                <a:solidFill>
                  <a:schemeClr val="tx2"/>
                </a:solidFill>
              </a:rPr>
              <a:t>Improving the Worknet software for better matching jobseekers to jobs</a:t>
            </a:r>
            <a:endParaRPr lang="bg-BG" dirty="0">
              <a:solidFill>
                <a:schemeClr val="tx2"/>
              </a:solidFill>
            </a:endParaRPr>
          </a:p>
          <a:p>
            <a:pPr lvl="2">
              <a:lnSpc>
                <a:spcPct val="110000"/>
              </a:lnSpc>
              <a:spcBef>
                <a:spcPts val="300"/>
              </a:spcBef>
              <a:buFont typeface="Courier New" panose="02070309020205020404" pitchFamily="49" charset="0"/>
              <a:buChar char="o"/>
            </a:pPr>
            <a:r>
              <a:rPr lang="en-US" dirty="0">
                <a:solidFill>
                  <a:schemeClr val="tx2"/>
                </a:solidFill>
              </a:rPr>
              <a:t>Further specification of the role and responsibilities of Worknet including increase in its information content and in the possible use of job coaches and follow up / tracking of beneficiaries</a:t>
            </a:r>
          </a:p>
          <a:p>
            <a:pPr marL="0" indent="0">
              <a:lnSpc>
                <a:spcPct val="120000"/>
              </a:lnSpc>
              <a:spcBef>
                <a:spcPts val="600"/>
              </a:spcBef>
            </a:pPr>
            <a:r>
              <a:rPr lang="en-US" sz="1900" b="1" dirty="0">
                <a:solidFill>
                  <a:srgbClr val="002060"/>
                </a:solidFill>
              </a:rPr>
              <a:t>Conceptualize and design activation measures for TSA beneficiaries</a:t>
            </a:r>
            <a:endParaRPr lang="bg-BG" sz="1900" b="1" dirty="0">
              <a:solidFill>
                <a:srgbClr val="002060"/>
              </a:solidFill>
            </a:endParaRPr>
          </a:p>
          <a:p>
            <a:pPr>
              <a:lnSpc>
                <a:spcPct val="100000"/>
              </a:lnSpc>
              <a:spcBef>
                <a:spcPts val="600"/>
              </a:spcBef>
              <a:buFont typeface="Arial" panose="020B0604020202020204" pitchFamily="34" charset="0"/>
              <a:buChar char="•"/>
            </a:pPr>
            <a:r>
              <a:rPr lang="en-US" dirty="0">
                <a:solidFill>
                  <a:schemeClr val="tx2"/>
                </a:solidFill>
              </a:rPr>
              <a:t>Concept for TSA program reform to incentivize active job seeking and participation in the labor market, and to reduce potential disincentives to work, such as:</a:t>
            </a:r>
            <a:endParaRPr lang="bg-BG" dirty="0">
              <a:solidFill>
                <a:schemeClr val="tx2"/>
              </a:solidFill>
            </a:endParaRPr>
          </a:p>
          <a:p>
            <a:pPr lvl="2">
              <a:lnSpc>
                <a:spcPct val="100000"/>
              </a:lnSpc>
              <a:spcBef>
                <a:spcPts val="600"/>
              </a:spcBef>
              <a:buFont typeface="Courier New" panose="02070309020205020404" pitchFamily="49" charset="0"/>
              <a:buChar char="o"/>
            </a:pPr>
            <a:r>
              <a:rPr lang="en-US" dirty="0">
                <a:solidFill>
                  <a:schemeClr val="tx2"/>
                </a:solidFill>
              </a:rPr>
              <a:t>conditions (to demonstrate active job search behavior, accept suitable job offers and participation in ALMPs), and sanctions for non-compliance</a:t>
            </a:r>
            <a:endParaRPr lang="bg-BG" dirty="0">
              <a:solidFill>
                <a:schemeClr val="tx2"/>
              </a:solidFill>
            </a:endParaRPr>
          </a:p>
          <a:p>
            <a:pPr lvl="2">
              <a:lnSpc>
                <a:spcPct val="100000"/>
              </a:lnSpc>
              <a:spcBef>
                <a:spcPts val="600"/>
              </a:spcBef>
              <a:buFont typeface="Courier New" panose="02070309020205020404" pitchFamily="49" charset="0"/>
              <a:buChar char="o"/>
            </a:pPr>
            <a:r>
              <a:rPr lang="en-US" dirty="0">
                <a:solidFill>
                  <a:schemeClr val="tx2"/>
                </a:solidFill>
              </a:rPr>
              <a:t>benefit design changes - income disregards, gradual phase-out of TSA or higher scores or threshold for exit from the TSA</a:t>
            </a:r>
          </a:p>
          <a:p>
            <a:pPr lvl="2">
              <a:lnSpc>
                <a:spcPct val="100000"/>
              </a:lnSpc>
              <a:spcBef>
                <a:spcPts val="600"/>
              </a:spcBef>
            </a:pPr>
            <a:r>
              <a:rPr lang="en-US" dirty="0">
                <a:solidFill>
                  <a:schemeClr val="tx2"/>
                </a:solidFill>
              </a:rPr>
              <a:t>ALMPs (new, and/or adaptation of existing programs) tailored to graduation of TSA beneficiaries, such as </a:t>
            </a:r>
            <a:r>
              <a:rPr lang="en-US" dirty="0">
                <a:solidFill>
                  <a:srgbClr val="002060"/>
                </a:solidFill>
              </a:rPr>
              <a:t>support for self-employment, entrepreneurship and rural cooperatives</a:t>
            </a:r>
            <a:endParaRPr lang="bg-BG" dirty="0">
              <a:solidFill>
                <a:srgbClr val="002060"/>
              </a:solidFill>
            </a:endParaRPr>
          </a:p>
          <a:p>
            <a:pPr marL="272034" lvl="2" indent="0">
              <a:lnSpc>
                <a:spcPct val="100000"/>
              </a:lnSpc>
              <a:spcBef>
                <a:spcPts val="600"/>
              </a:spcBef>
              <a:buNone/>
            </a:pPr>
            <a:endParaRPr lang="bg-BG" dirty="0">
              <a:solidFill>
                <a:schemeClr val="tx1"/>
              </a:solidFill>
            </a:endParaRPr>
          </a:p>
          <a:p>
            <a:pPr lvl="2">
              <a:lnSpc>
                <a:spcPct val="110000"/>
              </a:lnSpc>
              <a:spcBef>
                <a:spcPts val="300"/>
              </a:spcBef>
            </a:pPr>
            <a:endParaRPr lang="en-US" dirty="0">
              <a:solidFill>
                <a:schemeClr val="tx1"/>
              </a:solidFill>
            </a:endParaRPr>
          </a:p>
          <a:p>
            <a:pPr lvl="2">
              <a:lnSpc>
                <a:spcPct val="110000"/>
              </a:lnSpc>
              <a:spcBef>
                <a:spcPts val="300"/>
              </a:spcBef>
              <a:buFont typeface="Courier New" panose="02070309020205020404" pitchFamily="49" charset="0"/>
              <a:buChar char="o"/>
            </a:pPr>
            <a:endParaRPr lang="en-US" dirty="0">
              <a:solidFill>
                <a:schemeClr val="tx1"/>
              </a:solidFill>
            </a:endParaRPr>
          </a:p>
          <a:p>
            <a:pPr lvl="2">
              <a:lnSpc>
                <a:spcPct val="110000"/>
              </a:lnSpc>
              <a:spcBef>
                <a:spcPts val="300"/>
              </a:spcBef>
              <a:buFont typeface="Courier New" panose="02070309020205020404" pitchFamily="49" charset="0"/>
              <a:buChar char="o"/>
            </a:pPr>
            <a:endParaRPr lang="bg-BG" dirty="0">
              <a:solidFill>
                <a:schemeClr val="tx1"/>
              </a:solidFill>
            </a:endParaRPr>
          </a:p>
          <a:p>
            <a:pPr marL="272034" lvl="2" indent="0">
              <a:lnSpc>
                <a:spcPct val="110000"/>
              </a:lnSpc>
              <a:spcBef>
                <a:spcPts val="300"/>
              </a:spcBef>
              <a:buNone/>
            </a:pPr>
            <a:endParaRPr lang="bg-BG" dirty="0">
              <a:solidFill>
                <a:schemeClr val="tx1"/>
              </a:solidFill>
            </a:endParaRPr>
          </a:p>
          <a:p>
            <a:endParaRPr lang="bg-BG" dirty="0"/>
          </a:p>
        </p:txBody>
      </p:sp>
      <p:sp>
        <p:nvSpPr>
          <p:cNvPr id="4" name="Footer Placeholder 3">
            <a:extLst>
              <a:ext uri="{FF2B5EF4-FFF2-40B4-BE49-F238E27FC236}">
                <a16:creationId xmlns:a16="http://schemas.microsoft.com/office/drawing/2014/main" id="{AE9B5D60-ECA3-4928-BB4E-5087FA7DBDBC}"/>
              </a:ext>
            </a:extLst>
          </p:cNvPr>
          <p:cNvSpPr>
            <a:spLocks noGrp="1"/>
          </p:cNvSpPr>
          <p:nvPr>
            <p:ph type="ftr" sz="quarter" idx="11"/>
          </p:nvPr>
        </p:nvSpPr>
        <p:spPr/>
        <p:txBody>
          <a:bodyPr/>
          <a:lstStyle/>
          <a:p>
            <a:pPr>
              <a:defRPr/>
            </a:pPr>
            <a:r>
              <a:rPr lang="en-US" dirty="0"/>
              <a:t>Presentation Title</a:t>
            </a:r>
          </a:p>
        </p:txBody>
      </p:sp>
      <p:sp>
        <p:nvSpPr>
          <p:cNvPr id="5" name="Slide Number Placeholder 4">
            <a:extLst>
              <a:ext uri="{FF2B5EF4-FFF2-40B4-BE49-F238E27FC236}">
                <a16:creationId xmlns:a16="http://schemas.microsoft.com/office/drawing/2014/main" id="{1DF8CB44-0A40-483E-8542-631DBD458D30}"/>
              </a:ext>
            </a:extLst>
          </p:cNvPr>
          <p:cNvSpPr>
            <a:spLocks noGrp="1"/>
          </p:cNvSpPr>
          <p:nvPr>
            <p:ph type="sldNum" sz="quarter" idx="12"/>
          </p:nvPr>
        </p:nvSpPr>
        <p:spPr/>
        <p:txBody>
          <a:bodyPr/>
          <a:lstStyle/>
          <a:p>
            <a:pPr>
              <a:defRPr/>
            </a:pPr>
            <a:fld id="{6F49B432-AE81-4A26-98EE-5C4E4F4D88F8}" type="slidenum">
              <a:rPr lang="en-US" smtClean="0"/>
              <a:pPr>
                <a:defRPr/>
              </a:pPr>
              <a:t>24</a:t>
            </a:fld>
            <a:endParaRPr lang="en-US"/>
          </a:p>
        </p:txBody>
      </p:sp>
    </p:spTree>
    <p:extLst>
      <p:ext uri="{BB962C8B-B14F-4D97-AF65-F5344CB8AC3E}">
        <p14:creationId xmlns:p14="http://schemas.microsoft.com/office/powerpoint/2010/main" val="33049176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6D40B-AB2A-4933-AAF0-8A39B6B79A18}"/>
              </a:ext>
            </a:extLst>
          </p:cNvPr>
          <p:cNvSpPr>
            <a:spLocks noGrp="1"/>
          </p:cNvSpPr>
          <p:nvPr>
            <p:ph type="title"/>
          </p:nvPr>
        </p:nvSpPr>
        <p:spPr/>
        <p:txBody>
          <a:bodyPr>
            <a:normAutofit/>
          </a:bodyPr>
          <a:lstStyle/>
          <a:p>
            <a:r>
              <a:rPr lang="en-US" sz="2800" b="1" dirty="0"/>
              <a:t>Recommendations / roadmap: medium-term</a:t>
            </a:r>
            <a:endParaRPr lang="en-US" sz="2800" dirty="0"/>
          </a:p>
        </p:txBody>
      </p:sp>
      <p:sp>
        <p:nvSpPr>
          <p:cNvPr id="3" name="Content Placeholder 2">
            <a:extLst>
              <a:ext uri="{FF2B5EF4-FFF2-40B4-BE49-F238E27FC236}">
                <a16:creationId xmlns:a16="http://schemas.microsoft.com/office/drawing/2014/main" id="{7E6A2DF5-7BA0-4332-AFA9-C6EEA67C67B3}"/>
              </a:ext>
            </a:extLst>
          </p:cNvPr>
          <p:cNvSpPr>
            <a:spLocks noGrp="1"/>
          </p:cNvSpPr>
          <p:nvPr>
            <p:ph sz="quarter" idx="10"/>
          </p:nvPr>
        </p:nvSpPr>
        <p:spPr/>
        <p:txBody>
          <a:bodyPr>
            <a:normAutofit fontScale="25000" lnSpcReduction="20000"/>
          </a:bodyPr>
          <a:lstStyle/>
          <a:p>
            <a:pPr>
              <a:lnSpc>
                <a:spcPct val="120000"/>
              </a:lnSpc>
              <a:spcBef>
                <a:spcPts val="0"/>
              </a:spcBef>
              <a:buFont typeface="Arial" panose="020B0604020202020204" pitchFamily="34" charset="0"/>
              <a:buChar char="•"/>
            </a:pPr>
            <a:r>
              <a:rPr lang="en-US" sz="7200" b="1" dirty="0">
                <a:solidFill>
                  <a:srgbClr val="002060"/>
                </a:solidFill>
              </a:rPr>
              <a:t>Strengthen the flagship state employment promotion </a:t>
            </a:r>
            <a:r>
              <a:rPr lang="en-US" sz="7200" b="1" dirty="0">
                <a:solidFill>
                  <a:schemeClr val="tx1"/>
                </a:solidFill>
              </a:rPr>
              <a:t>programs </a:t>
            </a:r>
            <a:r>
              <a:rPr lang="en-US" sz="7200" dirty="0">
                <a:solidFill>
                  <a:schemeClr val="tx1"/>
                </a:solidFill>
              </a:rPr>
              <a:t>(State Program on professional training and retraining and qualification raising of job seekers, and Employment Support Services / Wage Subsidies)</a:t>
            </a:r>
            <a:endParaRPr lang="bg-BG" sz="7200" dirty="0">
              <a:solidFill>
                <a:schemeClr val="tx1"/>
              </a:solidFill>
            </a:endParaRPr>
          </a:p>
          <a:p>
            <a:pPr marL="857250" indent="-857250">
              <a:lnSpc>
                <a:spcPct val="120000"/>
              </a:lnSpc>
              <a:spcBef>
                <a:spcPts val="0"/>
              </a:spcBef>
              <a:buFont typeface="Courier New" panose="02070309020205020404" pitchFamily="49" charset="0"/>
              <a:buChar char="o"/>
            </a:pPr>
            <a:r>
              <a:rPr lang="en-US" sz="7200" dirty="0">
                <a:solidFill>
                  <a:schemeClr val="tx1"/>
                </a:solidFill>
              </a:rPr>
              <a:t>Sale up the programs</a:t>
            </a:r>
          </a:p>
          <a:p>
            <a:pPr marL="857250" indent="-857250">
              <a:lnSpc>
                <a:spcPct val="120000"/>
              </a:lnSpc>
              <a:spcBef>
                <a:spcPts val="0"/>
              </a:spcBef>
              <a:buFont typeface="Courier New" panose="02070309020205020404" pitchFamily="49" charset="0"/>
              <a:buChar char="o"/>
            </a:pPr>
            <a:r>
              <a:rPr lang="en-US" sz="7200" dirty="0">
                <a:solidFill>
                  <a:schemeClr val="tx1"/>
                </a:solidFill>
              </a:rPr>
              <a:t>Expand their outreach to all hard to employ jobseekers</a:t>
            </a:r>
          </a:p>
          <a:p>
            <a:pPr>
              <a:lnSpc>
                <a:spcPct val="120000"/>
              </a:lnSpc>
              <a:spcBef>
                <a:spcPts val="600"/>
              </a:spcBef>
              <a:buFont typeface="Arial" panose="020B0604020202020204" pitchFamily="34" charset="0"/>
              <a:buChar char="•"/>
            </a:pPr>
            <a:r>
              <a:rPr lang="en-US" sz="7200" b="1" dirty="0">
                <a:solidFill>
                  <a:srgbClr val="002060"/>
                </a:solidFill>
              </a:rPr>
              <a:t>Reform VET curricula and delivery methods to align with the demand of businesses:</a:t>
            </a:r>
          </a:p>
          <a:p>
            <a:pPr marL="857250" indent="-857250">
              <a:lnSpc>
                <a:spcPct val="120000"/>
              </a:lnSpc>
              <a:spcBef>
                <a:spcPts val="0"/>
              </a:spcBef>
              <a:buFont typeface="Courier New" panose="02070309020205020404" pitchFamily="49" charset="0"/>
              <a:buChar char="o"/>
            </a:pPr>
            <a:r>
              <a:rPr lang="en-US" sz="7200" dirty="0">
                <a:solidFill>
                  <a:schemeClr val="tx2"/>
                </a:solidFill>
              </a:rPr>
              <a:t>Develop curricula that evolve through continuous dialogue with employers /  private sector to identify high demand technical and core skills to help formulate the curriculum and align it with business needs</a:t>
            </a:r>
          </a:p>
          <a:p>
            <a:pPr>
              <a:lnSpc>
                <a:spcPct val="120000"/>
              </a:lnSpc>
              <a:spcBef>
                <a:spcPts val="600"/>
              </a:spcBef>
              <a:buFont typeface="Arial" panose="020B0604020202020204" pitchFamily="34" charset="0"/>
              <a:buChar char="•"/>
            </a:pPr>
            <a:r>
              <a:rPr lang="en-US" sz="7200" b="1" dirty="0">
                <a:solidFill>
                  <a:srgbClr val="002060"/>
                </a:solidFill>
              </a:rPr>
              <a:t>Increase capacity for collection and analysis of data on the demand for labor, to inform policy making</a:t>
            </a:r>
            <a:endParaRPr lang="en-US" sz="7200" dirty="0">
              <a:solidFill>
                <a:srgbClr val="002060"/>
              </a:solidFill>
            </a:endParaRPr>
          </a:p>
          <a:p>
            <a:pPr marL="285750" indent="-285750">
              <a:lnSpc>
                <a:spcPct val="120000"/>
              </a:lnSpc>
              <a:spcBef>
                <a:spcPts val="0"/>
              </a:spcBef>
              <a:buFont typeface="Arial" panose="020B0604020202020204" pitchFamily="34" charset="0"/>
              <a:buChar char="•"/>
            </a:pPr>
            <a:endParaRPr lang="en-US" sz="7200" dirty="0">
              <a:solidFill>
                <a:schemeClr val="tx2"/>
              </a:solidFill>
            </a:endParaRPr>
          </a:p>
          <a:p>
            <a:pPr marL="0" indent="0"/>
            <a:endParaRPr lang="en-US" b="1" dirty="0">
              <a:solidFill>
                <a:schemeClr val="tx2"/>
              </a:solidFill>
            </a:endParaRPr>
          </a:p>
          <a:p>
            <a:pPr marL="0" indent="0"/>
            <a:endParaRPr lang="bg-BG" b="1" dirty="0">
              <a:solidFill>
                <a:schemeClr val="accent6">
                  <a:lumMod val="75000"/>
                </a:schemeClr>
              </a:solidFill>
            </a:endParaRPr>
          </a:p>
          <a:p>
            <a:pPr>
              <a:buFont typeface="Arial" panose="020B0604020202020204" pitchFamily="34" charset="0"/>
              <a:buChar char="•"/>
            </a:pPr>
            <a:endParaRPr lang="bg-BG" dirty="0"/>
          </a:p>
          <a:p>
            <a:pPr>
              <a:buFont typeface="Arial" panose="020B0604020202020204" pitchFamily="34" charset="0"/>
              <a:buChar char="•"/>
            </a:pPr>
            <a:endParaRPr lang="bg-BG" dirty="0"/>
          </a:p>
          <a:p>
            <a:pPr>
              <a:buFont typeface="Arial" panose="020B0604020202020204" pitchFamily="34" charset="0"/>
              <a:buChar char="•"/>
            </a:pPr>
            <a:endParaRPr lang="bg-BG" dirty="0"/>
          </a:p>
          <a:p>
            <a:endParaRPr lang="en-US" dirty="0"/>
          </a:p>
        </p:txBody>
      </p:sp>
      <p:sp>
        <p:nvSpPr>
          <p:cNvPr id="4" name="Footer Placeholder 3">
            <a:extLst>
              <a:ext uri="{FF2B5EF4-FFF2-40B4-BE49-F238E27FC236}">
                <a16:creationId xmlns:a16="http://schemas.microsoft.com/office/drawing/2014/main" id="{2761FDE1-C972-4AB1-89EC-628D42351B4C}"/>
              </a:ext>
            </a:extLst>
          </p:cNvPr>
          <p:cNvSpPr>
            <a:spLocks noGrp="1"/>
          </p:cNvSpPr>
          <p:nvPr>
            <p:ph type="ftr" sz="quarter" idx="11"/>
          </p:nvPr>
        </p:nvSpPr>
        <p:spPr/>
        <p:txBody>
          <a:bodyPr/>
          <a:lstStyle/>
          <a:p>
            <a:pPr>
              <a:defRPr/>
            </a:pPr>
            <a:r>
              <a:rPr lang="en-US"/>
              <a:t>Presentation Title</a:t>
            </a:r>
          </a:p>
        </p:txBody>
      </p:sp>
      <p:sp>
        <p:nvSpPr>
          <p:cNvPr id="5" name="Slide Number Placeholder 4">
            <a:extLst>
              <a:ext uri="{FF2B5EF4-FFF2-40B4-BE49-F238E27FC236}">
                <a16:creationId xmlns:a16="http://schemas.microsoft.com/office/drawing/2014/main" id="{AF62B12E-25BC-452A-8439-C72B9707DA23}"/>
              </a:ext>
            </a:extLst>
          </p:cNvPr>
          <p:cNvSpPr>
            <a:spLocks noGrp="1"/>
          </p:cNvSpPr>
          <p:nvPr>
            <p:ph type="sldNum" sz="quarter" idx="12"/>
          </p:nvPr>
        </p:nvSpPr>
        <p:spPr/>
        <p:txBody>
          <a:bodyPr/>
          <a:lstStyle/>
          <a:p>
            <a:pPr>
              <a:defRPr/>
            </a:pPr>
            <a:fld id="{6F49B432-AE81-4A26-98EE-5C4E4F4D88F8}" type="slidenum">
              <a:rPr lang="en-US" smtClean="0"/>
              <a:pPr>
                <a:defRPr/>
              </a:pPr>
              <a:t>25</a:t>
            </a:fld>
            <a:endParaRPr lang="en-US"/>
          </a:p>
        </p:txBody>
      </p:sp>
    </p:spTree>
    <p:extLst>
      <p:ext uri="{BB962C8B-B14F-4D97-AF65-F5344CB8AC3E}">
        <p14:creationId xmlns:p14="http://schemas.microsoft.com/office/powerpoint/2010/main" val="1587076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9979F-5C73-4F78-801F-BA7EF9E83305}"/>
              </a:ext>
            </a:extLst>
          </p:cNvPr>
          <p:cNvSpPr>
            <a:spLocks noGrp="1"/>
          </p:cNvSpPr>
          <p:nvPr>
            <p:ph type="title"/>
          </p:nvPr>
        </p:nvSpPr>
        <p:spPr/>
        <p:txBody>
          <a:bodyPr>
            <a:normAutofit/>
          </a:bodyPr>
          <a:lstStyle/>
          <a:p>
            <a:r>
              <a:rPr lang="en-US" sz="2800" b="1" dirty="0"/>
              <a:t>Recommendations / roadmap: medium-term</a:t>
            </a:r>
            <a:endParaRPr lang="en-US" sz="2800" dirty="0"/>
          </a:p>
        </p:txBody>
      </p:sp>
      <p:sp>
        <p:nvSpPr>
          <p:cNvPr id="3" name="Content Placeholder 2">
            <a:extLst>
              <a:ext uri="{FF2B5EF4-FFF2-40B4-BE49-F238E27FC236}">
                <a16:creationId xmlns:a16="http://schemas.microsoft.com/office/drawing/2014/main" id="{DD157E1B-FF16-44A6-B600-0B97BB72B3EB}"/>
              </a:ext>
            </a:extLst>
          </p:cNvPr>
          <p:cNvSpPr>
            <a:spLocks noGrp="1"/>
          </p:cNvSpPr>
          <p:nvPr>
            <p:ph sz="quarter" idx="10"/>
          </p:nvPr>
        </p:nvSpPr>
        <p:spPr/>
        <p:txBody>
          <a:bodyPr/>
          <a:lstStyle/>
          <a:p>
            <a:pPr>
              <a:lnSpc>
                <a:spcPct val="120000"/>
              </a:lnSpc>
              <a:spcBef>
                <a:spcPts val="0"/>
              </a:spcBef>
              <a:buFont typeface="Arial" panose="020B0604020202020204" pitchFamily="34" charset="0"/>
              <a:buChar char="•"/>
            </a:pPr>
            <a:r>
              <a:rPr lang="en-US" b="1" dirty="0">
                <a:solidFill>
                  <a:srgbClr val="002060"/>
                </a:solidFill>
              </a:rPr>
              <a:t>Programs for adults supporting lifelong learning: </a:t>
            </a:r>
          </a:p>
          <a:p>
            <a:pPr marL="457200" indent="-457200">
              <a:lnSpc>
                <a:spcPct val="100000"/>
              </a:lnSpc>
              <a:spcBef>
                <a:spcPts val="0"/>
              </a:spcBef>
              <a:buFont typeface="Courier New" panose="02070309020205020404" pitchFamily="49" charset="0"/>
              <a:buChar char="o"/>
            </a:pPr>
            <a:r>
              <a:rPr lang="en-US" dirty="0">
                <a:solidFill>
                  <a:schemeClr val="tx2"/>
                </a:solidFill>
              </a:rPr>
              <a:t> Competence-based training organized as series of shorter modules  and </a:t>
            </a:r>
          </a:p>
          <a:p>
            <a:pPr marL="0" indent="0">
              <a:lnSpc>
                <a:spcPct val="100000"/>
              </a:lnSpc>
              <a:spcBef>
                <a:spcPts val="0"/>
              </a:spcBef>
            </a:pPr>
            <a:r>
              <a:rPr lang="en-US" dirty="0">
                <a:solidFill>
                  <a:schemeClr val="tx2"/>
                </a:solidFill>
              </a:rPr>
              <a:t>         built-on recognition of prior learning; </a:t>
            </a:r>
          </a:p>
          <a:p>
            <a:pPr marL="457200" indent="-457200">
              <a:lnSpc>
                <a:spcPct val="100000"/>
              </a:lnSpc>
              <a:spcBef>
                <a:spcPts val="0"/>
              </a:spcBef>
              <a:buFont typeface="Courier New" panose="02070309020205020404" pitchFamily="49" charset="0"/>
              <a:buChar char="o"/>
            </a:pPr>
            <a:r>
              <a:rPr lang="en-US" dirty="0">
                <a:solidFill>
                  <a:schemeClr val="tx2"/>
                </a:solidFill>
              </a:rPr>
              <a:t>  A partnership involving  relevant ministries and adult learning stakeholders</a:t>
            </a:r>
          </a:p>
          <a:p>
            <a:pPr marL="0" indent="0">
              <a:lnSpc>
                <a:spcPct val="100000"/>
              </a:lnSpc>
              <a:spcBef>
                <a:spcPts val="0"/>
              </a:spcBef>
            </a:pPr>
            <a:r>
              <a:rPr lang="en-US" dirty="0">
                <a:solidFill>
                  <a:schemeClr val="tx2"/>
                </a:solidFill>
              </a:rPr>
              <a:t>         including employers could be establish</a:t>
            </a:r>
          </a:p>
          <a:p>
            <a:pPr marL="285750" indent="-285750">
              <a:lnSpc>
                <a:spcPct val="100000"/>
              </a:lnSpc>
              <a:spcBef>
                <a:spcPts val="600"/>
              </a:spcBef>
              <a:buFont typeface="Arial" panose="020B0604020202020204" pitchFamily="34" charset="0"/>
              <a:buChar char="•"/>
            </a:pPr>
            <a:r>
              <a:rPr lang="en-US" b="1" dirty="0">
                <a:solidFill>
                  <a:srgbClr val="002060"/>
                </a:solidFill>
              </a:rPr>
              <a:t>Strengthening service delivery </a:t>
            </a:r>
            <a:r>
              <a:rPr lang="en-US" dirty="0">
                <a:solidFill>
                  <a:schemeClr val="tx2"/>
                </a:solidFill>
              </a:rPr>
              <a:t>by allocating sufficient financial and human resources  and by strengthening institutional capacity to effectively deliver ALMPs</a:t>
            </a:r>
          </a:p>
          <a:p>
            <a:pPr marL="285750" indent="-285750">
              <a:lnSpc>
                <a:spcPct val="100000"/>
              </a:lnSpc>
              <a:spcBef>
                <a:spcPts val="600"/>
              </a:spcBef>
              <a:buFont typeface="Arial" panose="020B0604020202020204" pitchFamily="34" charset="0"/>
              <a:buChar char="•"/>
            </a:pPr>
            <a:r>
              <a:rPr lang="en-US" b="1" dirty="0">
                <a:solidFill>
                  <a:srgbClr val="002060"/>
                </a:solidFill>
              </a:rPr>
              <a:t>Enhance the outreach to vulnerable groups on the labor market through</a:t>
            </a:r>
            <a:r>
              <a:rPr lang="en-US" b="1" dirty="0">
                <a:solidFill>
                  <a:schemeClr val="tx2"/>
                </a:solidFill>
              </a:rPr>
              <a:t>:</a:t>
            </a:r>
          </a:p>
          <a:p>
            <a:pPr marL="457200" lvl="1">
              <a:lnSpc>
                <a:spcPct val="100000"/>
              </a:lnSpc>
              <a:spcBef>
                <a:spcPts val="600"/>
              </a:spcBef>
              <a:buFont typeface="Courier New" panose="02070309020205020404" pitchFamily="49" charset="0"/>
              <a:buChar char="o"/>
            </a:pPr>
            <a:r>
              <a:rPr lang="en-US" b="1" dirty="0">
                <a:solidFill>
                  <a:schemeClr val="tx2"/>
                </a:solidFill>
              </a:rPr>
              <a:t> </a:t>
            </a:r>
            <a:r>
              <a:rPr lang="en-US" dirty="0">
                <a:solidFill>
                  <a:schemeClr val="tx2"/>
                </a:solidFill>
              </a:rPr>
              <a:t>casework  </a:t>
            </a:r>
            <a:r>
              <a:rPr lang="en-US" b="1" dirty="0">
                <a:solidFill>
                  <a:schemeClr val="tx2"/>
                </a:solidFill>
              </a:rPr>
              <a:t>   </a:t>
            </a:r>
          </a:p>
          <a:p>
            <a:pPr marL="457200" indent="-285750">
              <a:lnSpc>
                <a:spcPct val="100000"/>
              </a:lnSpc>
              <a:spcBef>
                <a:spcPts val="600"/>
              </a:spcBef>
              <a:buFont typeface="Courier New" panose="02070309020205020404" pitchFamily="49" charset="0"/>
              <a:buChar char="o"/>
            </a:pPr>
            <a:r>
              <a:rPr lang="en-US" b="1" dirty="0">
                <a:solidFill>
                  <a:schemeClr val="tx2"/>
                </a:solidFill>
              </a:rPr>
              <a:t> </a:t>
            </a:r>
            <a:r>
              <a:rPr lang="en-US" dirty="0">
                <a:solidFill>
                  <a:schemeClr val="tx2"/>
                </a:solidFill>
              </a:rPr>
              <a:t>diversified providers of employment services</a:t>
            </a:r>
          </a:p>
          <a:p>
            <a:endParaRPr lang="en-US" dirty="0"/>
          </a:p>
        </p:txBody>
      </p:sp>
      <p:sp>
        <p:nvSpPr>
          <p:cNvPr id="4" name="Footer Placeholder 3">
            <a:extLst>
              <a:ext uri="{FF2B5EF4-FFF2-40B4-BE49-F238E27FC236}">
                <a16:creationId xmlns:a16="http://schemas.microsoft.com/office/drawing/2014/main" id="{4A2C448E-3C56-4DAD-95FD-72AA5B9A63F3}"/>
              </a:ext>
            </a:extLst>
          </p:cNvPr>
          <p:cNvSpPr>
            <a:spLocks noGrp="1"/>
          </p:cNvSpPr>
          <p:nvPr>
            <p:ph type="ftr" sz="quarter" idx="11"/>
          </p:nvPr>
        </p:nvSpPr>
        <p:spPr/>
        <p:txBody>
          <a:bodyPr/>
          <a:lstStyle/>
          <a:p>
            <a:pPr>
              <a:defRPr/>
            </a:pPr>
            <a:r>
              <a:rPr lang="en-US"/>
              <a:t>Presentation Title</a:t>
            </a:r>
          </a:p>
        </p:txBody>
      </p:sp>
      <p:sp>
        <p:nvSpPr>
          <p:cNvPr id="5" name="Slide Number Placeholder 4">
            <a:extLst>
              <a:ext uri="{FF2B5EF4-FFF2-40B4-BE49-F238E27FC236}">
                <a16:creationId xmlns:a16="http://schemas.microsoft.com/office/drawing/2014/main" id="{2B8B382A-F8D0-4A71-800A-6E8140394E7F}"/>
              </a:ext>
            </a:extLst>
          </p:cNvPr>
          <p:cNvSpPr>
            <a:spLocks noGrp="1"/>
          </p:cNvSpPr>
          <p:nvPr>
            <p:ph type="sldNum" sz="quarter" idx="12"/>
          </p:nvPr>
        </p:nvSpPr>
        <p:spPr/>
        <p:txBody>
          <a:bodyPr/>
          <a:lstStyle/>
          <a:p>
            <a:pPr>
              <a:defRPr/>
            </a:pPr>
            <a:fld id="{6F49B432-AE81-4A26-98EE-5C4E4F4D88F8}" type="slidenum">
              <a:rPr lang="en-US" smtClean="0"/>
              <a:pPr>
                <a:defRPr/>
              </a:pPr>
              <a:t>26</a:t>
            </a:fld>
            <a:endParaRPr lang="en-US"/>
          </a:p>
        </p:txBody>
      </p:sp>
    </p:spTree>
    <p:extLst>
      <p:ext uri="{BB962C8B-B14F-4D97-AF65-F5344CB8AC3E}">
        <p14:creationId xmlns:p14="http://schemas.microsoft.com/office/powerpoint/2010/main" val="1351048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ts val="0"/>
              </a:spcBef>
              <a:buFont typeface="Arial"/>
              <a:buNone/>
              <a:defRPr/>
            </a:pPr>
            <a:r>
              <a:rPr lang="en-US" dirty="0">
                <a:solidFill>
                  <a:srgbClr val="0070C0"/>
                </a:solidFill>
                <a:ea typeface="+mj-ea"/>
              </a:rPr>
              <a:t>contacts</a:t>
            </a:r>
          </a:p>
        </p:txBody>
      </p:sp>
      <p:graphicFrame>
        <p:nvGraphicFramePr>
          <p:cNvPr id="6" name="Table Placeholder 5"/>
          <p:cNvGraphicFramePr>
            <a:graphicFrameLocks noGrp="1"/>
          </p:cNvGraphicFramePr>
          <p:nvPr>
            <p:ph type="tbl" sz="quarter" idx="13"/>
          </p:nvPr>
        </p:nvGraphicFramePr>
        <p:xfrm>
          <a:off x="349250" y="1010093"/>
          <a:ext cx="8582025" cy="5029698"/>
        </p:xfrm>
        <a:graphic>
          <a:graphicData uri="http://schemas.openxmlformats.org/drawingml/2006/table">
            <a:tbl>
              <a:tblPr firstRow="1" bandRow="1">
                <a:effectLst/>
                <a:tableStyleId>{2D5ABB26-0587-4C30-8999-92F81FD0307C}</a:tableStyleId>
              </a:tblPr>
              <a:tblGrid>
                <a:gridCol w="1920086">
                  <a:extLst>
                    <a:ext uri="{9D8B030D-6E8A-4147-A177-3AD203B41FA5}">
                      <a16:colId xmlns:a16="http://schemas.microsoft.com/office/drawing/2014/main" val="20000"/>
                    </a:ext>
                  </a:extLst>
                </a:gridCol>
                <a:gridCol w="2053912">
                  <a:extLst>
                    <a:ext uri="{9D8B030D-6E8A-4147-A177-3AD203B41FA5}">
                      <a16:colId xmlns:a16="http://schemas.microsoft.com/office/drawing/2014/main" val="20001"/>
                    </a:ext>
                  </a:extLst>
                </a:gridCol>
                <a:gridCol w="1568481">
                  <a:extLst>
                    <a:ext uri="{9D8B030D-6E8A-4147-A177-3AD203B41FA5}">
                      <a16:colId xmlns:a16="http://schemas.microsoft.com/office/drawing/2014/main" val="20002"/>
                    </a:ext>
                  </a:extLst>
                </a:gridCol>
                <a:gridCol w="2189015">
                  <a:extLst>
                    <a:ext uri="{9D8B030D-6E8A-4147-A177-3AD203B41FA5}">
                      <a16:colId xmlns:a16="http://schemas.microsoft.com/office/drawing/2014/main" val="20003"/>
                    </a:ext>
                  </a:extLst>
                </a:gridCol>
                <a:gridCol w="850531">
                  <a:extLst>
                    <a:ext uri="{9D8B030D-6E8A-4147-A177-3AD203B41FA5}">
                      <a16:colId xmlns:a16="http://schemas.microsoft.com/office/drawing/2014/main" val="20004"/>
                    </a:ext>
                  </a:extLst>
                </a:gridCol>
              </a:tblGrid>
              <a:tr h="243870">
                <a:tc>
                  <a:txBody>
                    <a:bodyPr/>
                    <a:lstStyle/>
                    <a:p>
                      <a:pPr algn="l"/>
                      <a:endParaRPr lang="en-US" sz="1000" b="0" dirty="0">
                        <a:solidFill>
                          <a:schemeClr val="tx2">
                            <a:lumMod val="65000"/>
                            <a:lumOff val="35000"/>
                          </a:schemeClr>
                        </a:solidFill>
                      </a:endParaRPr>
                    </a:p>
                  </a:txBody>
                  <a:tcPr marT="45726" marB="45726">
                    <a:lnL w="12700" cap="flat" cmpd="sng" algn="ctr">
                      <a:noFill/>
                      <a:prstDash val="solid"/>
                      <a:round/>
                      <a:headEnd type="none" w="med" len="med"/>
                      <a:tailEnd type="none" w="med" len="med"/>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243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243870">
                <a:tc>
                  <a:txBody>
                    <a:bodyPr/>
                    <a:lstStyle/>
                    <a:p>
                      <a:pPr algn="l"/>
                      <a:endParaRPr lang="en-US" sz="1000" b="0" dirty="0">
                        <a:solidFill>
                          <a:schemeClr val="tx2">
                            <a:lumMod val="65000"/>
                            <a:lumOff val="35000"/>
                          </a:schemeClr>
                        </a:solidFill>
                      </a:endParaRPr>
                    </a:p>
                  </a:txBody>
                  <a:tcPr marT="45726" marB="45726">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243870">
                <a:tc>
                  <a:txBody>
                    <a:bodyPr/>
                    <a:lstStyle/>
                    <a:p>
                      <a:pPr algn="l"/>
                      <a:endParaRPr lang="en-US" sz="1000" b="0" dirty="0">
                        <a:solidFill>
                          <a:schemeClr val="tx2">
                            <a:lumMod val="65000"/>
                            <a:lumOff val="35000"/>
                          </a:schemeClr>
                        </a:solidFill>
                      </a:endParaRPr>
                    </a:p>
                  </a:txBody>
                  <a:tcPr marT="45726" marB="45726">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0">
                <a:tc>
                  <a:txBody>
                    <a:bodyPr/>
                    <a:lstStyle/>
                    <a:p>
                      <a:pPr algn="l"/>
                      <a:endParaRPr lang="en-US" sz="1000" b="0" dirty="0">
                        <a:solidFill>
                          <a:schemeClr val="tx2">
                            <a:lumMod val="65000"/>
                            <a:lumOff val="35000"/>
                          </a:schemeClr>
                        </a:solidFill>
                      </a:endParaRPr>
                    </a:p>
                  </a:txBody>
                  <a:tcPr marT="45726" marB="45726">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243870">
                <a:tc>
                  <a:txBody>
                    <a:bodyPr/>
                    <a:lstStyle/>
                    <a:p>
                      <a:pPr algn="l"/>
                      <a:endParaRPr lang="en-US" sz="1000" b="0" dirty="0">
                        <a:solidFill>
                          <a:schemeClr val="tx2">
                            <a:lumMod val="65000"/>
                            <a:lumOff val="35000"/>
                          </a:schemeClr>
                        </a:solidFill>
                      </a:endParaRPr>
                    </a:p>
                  </a:txBody>
                  <a:tcPr marT="45726" marB="45726">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6"/>
                  </a:ext>
                </a:extLst>
              </a:tr>
              <a:tr h="243870">
                <a:tc>
                  <a:txBody>
                    <a:bodyPr/>
                    <a:lstStyle/>
                    <a:p>
                      <a:pPr algn="l"/>
                      <a:endParaRPr lang="en-US" sz="1000" b="0" dirty="0">
                        <a:solidFill>
                          <a:schemeClr val="tx2">
                            <a:lumMod val="65000"/>
                            <a:lumOff val="35000"/>
                          </a:schemeClr>
                        </a:solidFill>
                      </a:endParaRPr>
                    </a:p>
                  </a:txBody>
                  <a:tcPr marT="45726" marB="45726">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243870">
                <a:tc>
                  <a:txBody>
                    <a:bodyPr/>
                    <a:lstStyle/>
                    <a:p>
                      <a:pPr algn="l"/>
                      <a:endParaRPr lang="en-US" sz="1000" b="0" dirty="0">
                        <a:solidFill>
                          <a:schemeClr val="tx2">
                            <a:lumMod val="65000"/>
                            <a:lumOff val="35000"/>
                          </a:schemeClr>
                        </a:solidFill>
                      </a:endParaRPr>
                    </a:p>
                  </a:txBody>
                  <a:tcPr marT="45726" marB="45726">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8"/>
                  </a:ext>
                </a:extLst>
              </a:tr>
              <a:tr h="2438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rgbClr val="139AF0"/>
                          </a:solidFill>
                        </a:rPr>
                        <a:t>World Bank</a:t>
                      </a:r>
                    </a:p>
                    <a:p>
                      <a:pPr algn="l"/>
                      <a:endParaRPr lang="en-US" sz="1000" b="1" dirty="0">
                        <a:solidFill>
                          <a:srgbClr val="139AF0"/>
                        </a:solidFill>
                      </a:endParaRPr>
                    </a:p>
                  </a:txBody>
                  <a:tcPr marT="45726" marB="45726">
                    <a:lnL w="12700" cap="flat" cmpd="sng" algn="ctr">
                      <a:noFill/>
                      <a:prstDash val="solid"/>
                      <a:round/>
                      <a:headEnd type="none" w="med" len="med"/>
                      <a:tailEnd type="none" w="med" len="med"/>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w="12700" cap="flat" cmpd="sng" algn="ctr">
                      <a:noFill/>
                      <a:prstDash val="solid"/>
                      <a:round/>
                      <a:headEnd type="none" w="med" len="med"/>
                      <a:tailEnd type="none" w="med" len="med"/>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9"/>
                  </a:ext>
                </a:extLst>
              </a:tr>
              <a:tr h="243870">
                <a:tc>
                  <a:txBody>
                    <a:bodyPr/>
                    <a:lstStyle/>
                    <a:p>
                      <a:pPr algn="l"/>
                      <a:r>
                        <a:rPr lang="en-US" sz="1000" b="0" dirty="0">
                          <a:solidFill>
                            <a:schemeClr val="tx2">
                              <a:lumMod val="65000"/>
                              <a:lumOff val="35000"/>
                            </a:schemeClr>
                          </a:solidFill>
                        </a:rPr>
                        <a:t>Marijana Jasarevic</a:t>
                      </a:r>
                    </a:p>
                  </a:txBody>
                  <a:tcPr marT="45726" marB="45726">
                    <a:lnL w="12700" cap="flat" cmpd="sng" algn="ctr">
                      <a:noFill/>
                      <a:prstDash val="solid"/>
                      <a:round/>
                      <a:headEnd type="none" w="med" len="med"/>
                      <a:tailEnd type="none" w="med" len="med"/>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r>
                        <a:rPr lang="en-US" sz="1000" b="0" dirty="0">
                          <a:solidFill>
                            <a:schemeClr val="tx2">
                              <a:lumMod val="65000"/>
                              <a:lumOff val="35000"/>
                            </a:schemeClr>
                          </a:solidFill>
                        </a:rPr>
                        <a:t>Social Protection Specialist </a:t>
                      </a:r>
                    </a:p>
                  </a:txBody>
                  <a:tcPr marT="45726" marB="45726">
                    <a:lnL>
                      <a:noFill/>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r>
                        <a:rPr lang="en-US" sz="1000" b="0" dirty="0">
                          <a:solidFill>
                            <a:schemeClr val="tx2">
                              <a:lumMod val="65000"/>
                              <a:lumOff val="35000"/>
                            </a:schemeClr>
                          </a:solidFill>
                        </a:rPr>
                        <a:t>Belgrade</a:t>
                      </a:r>
                    </a:p>
                  </a:txBody>
                  <a:tcPr marT="45726" marB="45726">
                    <a:lnL>
                      <a:noFill/>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r>
                        <a:rPr lang="en-US" sz="1000" b="0" dirty="0">
                          <a:solidFill>
                            <a:srgbClr val="0070C0"/>
                          </a:solidFill>
                        </a:rPr>
                        <a:t>mjasarevic@worldbank.org</a:t>
                      </a:r>
                    </a:p>
                  </a:txBody>
                  <a:tcPr marT="45726" marB="45726">
                    <a:lnL>
                      <a:noFill/>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0"/>
                  </a:ext>
                </a:extLst>
              </a:tr>
              <a:tr h="243870">
                <a:tc>
                  <a:txBody>
                    <a:bodyPr/>
                    <a:lstStyle/>
                    <a:p>
                      <a:pPr algn="l"/>
                      <a:endParaRPr lang="en-US" sz="1000" b="1" dirty="0">
                        <a:solidFill>
                          <a:srgbClr val="139AF0"/>
                        </a:solidFill>
                      </a:endParaRPr>
                    </a:p>
                  </a:txBody>
                  <a:tcPr marT="45726" marB="45726">
                    <a:lnL w="12700" cap="flat" cmpd="sng" algn="ctr">
                      <a:noFill/>
                      <a:prstDash val="solid"/>
                      <a:round/>
                      <a:headEnd type="none" w="med" len="med"/>
                      <a:tailEnd type="none" w="med" len="med"/>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w="12700" cap="flat" cmpd="sng" algn="ctr">
                      <a:noFill/>
                      <a:prstDash val="solid"/>
                      <a:round/>
                      <a:headEnd type="none" w="med" len="med"/>
                      <a:tailEnd type="none" w="med" len="med"/>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1"/>
                  </a:ext>
                </a:extLst>
              </a:tr>
              <a:tr h="243870">
                <a:tc>
                  <a:txBody>
                    <a:bodyPr/>
                    <a:lstStyle/>
                    <a:p>
                      <a:pPr algn="l"/>
                      <a:r>
                        <a:rPr lang="en-US" sz="1000" b="0" dirty="0">
                          <a:solidFill>
                            <a:schemeClr val="tx2">
                              <a:lumMod val="65000"/>
                              <a:lumOff val="35000"/>
                            </a:schemeClr>
                          </a:solidFill>
                        </a:rPr>
                        <a:t>Renata Gukovas</a:t>
                      </a:r>
                    </a:p>
                  </a:txBody>
                  <a:tcPr marT="45726" marB="45726">
                    <a:lnL w="12700" cap="flat" cmpd="sng" algn="ctr">
                      <a:noFill/>
                      <a:prstDash val="solid"/>
                      <a:round/>
                      <a:headEnd type="none" w="med" len="med"/>
                      <a:tailEnd type="none" w="med" len="med"/>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r>
                        <a:rPr lang="en-US" sz="1000" b="0" dirty="0">
                          <a:solidFill>
                            <a:schemeClr val="tx2">
                              <a:lumMod val="65000"/>
                              <a:lumOff val="35000"/>
                            </a:schemeClr>
                          </a:solidFill>
                        </a:rPr>
                        <a:t>Research Analyst</a:t>
                      </a:r>
                    </a:p>
                  </a:txBody>
                  <a:tcPr marT="45726" marB="45726">
                    <a:lnL>
                      <a:noFill/>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r>
                        <a:rPr lang="en-US" sz="1000" b="0" dirty="0">
                          <a:solidFill>
                            <a:schemeClr val="tx2">
                              <a:lumMod val="65000"/>
                              <a:lumOff val="35000"/>
                            </a:schemeClr>
                          </a:solidFill>
                        </a:rPr>
                        <a:t>Washington </a:t>
                      </a:r>
                    </a:p>
                  </a:txBody>
                  <a:tcPr marT="45726" marB="45726">
                    <a:lnL>
                      <a:noFill/>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r>
                        <a:rPr lang="en-US" sz="1000" b="0" dirty="0">
                          <a:solidFill>
                            <a:srgbClr val="0070C0"/>
                          </a:solidFill>
                        </a:rPr>
                        <a:t>rgukovas@worldbank.org</a:t>
                      </a:r>
                    </a:p>
                  </a:txBody>
                  <a:tcPr marT="45726" marB="45726">
                    <a:lnL>
                      <a:noFill/>
                    </a:lnL>
                    <a:lnR>
                      <a:noFill/>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w="38100" cap="flat" cmpd="sng" algn="ctr">
                      <a:solidFill>
                        <a:srgbClr val="021F43"/>
                      </a:solidFill>
                      <a:prstDash val="solid"/>
                      <a:round/>
                      <a:headEnd type="none" w="med" len="med"/>
                      <a:tailEnd type="none" w="med" len="med"/>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2"/>
                  </a:ext>
                </a:extLst>
              </a:tr>
              <a:tr h="243870">
                <a:tc>
                  <a:txBody>
                    <a:bodyPr/>
                    <a:lstStyle/>
                    <a:p>
                      <a:pPr algn="l"/>
                      <a:endParaRPr lang="en-US" sz="1000" b="1" dirty="0">
                        <a:solidFill>
                          <a:srgbClr val="139AF0"/>
                        </a:solidFill>
                      </a:endParaRPr>
                    </a:p>
                  </a:txBody>
                  <a:tcPr marT="45726" marB="45726">
                    <a:lnL w="12700" cap="flat" cmpd="sng" algn="ctr">
                      <a:noFill/>
                      <a:prstDash val="solid"/>
                      <a:round/>
                      <a:headEnd type="none" w="med" len="med"/>
                      <a:tailEnd type="none" w="med" len="med"/>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w="12700" cap="flat" cmpd="sng" algn="ctr">
                      <a:noFill/>
                      <a:prstDash val="solid"/>
                      <a:round/>
                      <a:headEnd type="none" w="med" len="med"/>
                      <a:tailEnd type="none" w="med" len="med"/>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4"/>
                  </a:ext>
                </a:extLst>
              </a:tr>
              <a:tr h="243870">
                <a:tc>
                  <a:txBody>
                    <a:bodyPr/>
                    <a:lstStyle/>
                    <a:p>
                      <a:pPr algn="l"/>
                      <a:r>
                        <a:rPr lang="en-US" sz="1000" b="0" dirty="0">
                          <a:solidFill>
                            <a:schemeClr val="tx2">
                              <a:lumMod val="65000"/>
                              <a:lumOff val="35000"/>
                            </a:schemeClr>
                          </a:solidFill>
                        </a:rPr>
                        <a:t>Boryana Gotcheva</a:t>
                      </a:r>
                    </a:p>
                  </a:txBody>
                  <a:tcPr marT="45726" marB="45726">
                    <a:lnL w="12700" cap="flat" cmpd="sng" algn="ctr">
                      <a:noFill/>
                      <a:prstDash val="solid"/>
                      <a:round/>
                      <a:headEnd type="none" w="med" len="med"/>
                      <a:tailEnd type="none" w="med" len="med"/>
                    </a:lnL>
                    <a:lnR>
                      <a:noFill/>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r>
                        <a:rPr lang="en-US" sz="1000" b="0" dirty="0">
                          <a:solidFill>
                            <a:schemeClr val="tx2">
                              <a:lumMod val="65000"/>
                              <a:lumOff val="35000"/>
                            </a:schemeClr>
                          </a:solidFill>
                        </a:rPr>
                        <a:t>Consultant </a:t>
                      </a:r>
                    </a:p>
                  </a:txBody>
                  <a:tcPr marT="45726" marB="45726">
                    <a:lnL>
                      <a:noFill/>
                    </a:lnL>
                    <a:lnR>
                      <a:noFill/>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r>
                        <a:rPr lang="en-US" sz="1000" b="0" dirty="0">
                          <a:solidFill>
                            <a:schemeClr val="tx2">
                              <a:lumMod val="65000"/>
                              <a:lumOff val="35000"/>
                            </a:schemeClr>
                          </a:solidFill>
                        </a:rPr>
                        <a:t>Sofia </a:t>
                      </a:r>
                    </a:p>
                  </a:txBody>
                  <a:tcPr marT="45726" marB="45726">
                    <a:lnL>
                      <a:noFill/>
                    </a:lnL>
                    <a:lnR>
                      <a:noFill/>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r>
                        <a:rPr lang="en-US" sz="1000" b="0" dirty="0">
                          <a:solidFill>
                            <a:srgbClr val="0070C0"/>
                          </a:solidFill>
                        </a:rPr>
                        <a:t>gotchevab@gmail.com</a:t>
                      </a:r>
                    </a:p>
                  </a:txBody>
                  <a:tcPr marT="45726" marB="45726">
                    <a:lnL>
                      <a:noFill/>
                    </a:lnL>
                    <a:lnR>
                      <a:noFill/>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5"/>
                  </a:ext>
                </a:extLst>
              </a:tr>
              <a:tr h="243870">
                <a:tc>
                  <a:txBody>
                    <a:bodyPr/>
                    <a:lstStyle/>
                    <a:p>
                      <a:endParaRPr lang="en-US" sz="1000" dirty="0"/>
                    </a:p>
                  </a:txBody>
                  <a:tcPr marT="45726" marB="45726">
                    <a:lnL w="12700" cap="flat" cmpd="sng" algn="ctr">
                      <a:noFill/>
                      <a:prstDash val="solid"/>
                      <a:round/>
                      <a:headEnd type="none" w="med" len="med"/>
                      <a:tailEnd type="none" w="med" len="med"/>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w="12700" cap="flat" cmpd="sng" algn="ctr">
                      <a:noFill/>
                      <a:prstDash val="solid"/>
                      <a:round/>
                      <a:headEnd type="none" w="med" len="med"/>
                      <a:tailEnd type="none" w="med" len="med"/>
                    </a:lnR>
                    <a:lnT>
                      <a:noFill/>
                    </a:lnT>
                    <a:lnB w="38100" cap="flat" cmpd="sng" algn="ctr">
                      <a:solidFill>
                        <a:srgbClr val="021F43"/>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6"/>
                  </a:ext>
                </a:extLst>
              </a:tr>
              <a:tr h="243870">
                <a:tc>
                  <a:txBody>
                    <a:bodyPr/>
                    <a:lstStyle/>
                    <a:p>
                      <a:endParaRPr lang="en-US"/>
                    </a:p>
                  </a:txBody>
                  <a:tcPr marT="45726" marB="45726">
                    <a:lnL w="12700" cap="flat" cmpd="sng" algn="ctr">
                      <a:noFill/>
                      <a:prstDash val="solid"/>
                      <a:round/>
                      <a:headEnd type="none" w="med" len="med"/>
                      <a:tailEnd type="none" w="med" len="med"/>
                    </a:lnL>
                    <a:lnR>
                      <a:noFill/>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a:noFill/>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chemeClr val="tx2">
                            <a:lumMod val="65000"/>
                            <a:lumOff val="35000"/>
                          </a:schemeClr>
                        </a:solidFill>
                      </a:endParaRPr>
                    </a:p>
                  </a:txBody>
                  <a:tcPr marT="45726" marB="45726">
                    <a:lnL>
                      <a:noFill/>
                    </a:lnL>
                    <a:lnR w="12700" cap="flat" cmpd="sng" algn="ctr">
                      <a:noFill/>
                      <a:prstDash val="solid"/>
                      <a:round/>
                      <a:headEnd type="none" w="med" len="med"/>
                      <a:tailEnd type="none" w="med" len="med"/>
                    </a:lnR>
                    <a:lnT w="38100" cap="flat" cmpd="sng" algn="ctr">
                      <a:solidFill>
                        <a:srgbClr val="021F4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7"/>
                  </a:ext>
                </a:extLst>
              </a:tr>
              <a:tr h="243870">
                <a:tc>
                  <a:txBody>
                    <a:bodyPr/>
                    <a:lstStyle/>
                    <a:p>
                      <a:endParaRPr lang="en-US" dirty="0"/>
                    </a:p>
                  </a:txBody>
                  <a:tcPr marT="45726" marB="45726">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595959"/>
                        </a:solidFill>
                      </a:endParaRPr>
                    </a:p>
                  </a:txBody>
                  <a:tcPr marT="45726" marB="45726">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595959"/>
                        </a:solidFill>
                      </a:endParaRPr>
                    </a:p>
                  </a:txBody>
                  <a:tcPr marT="45726" marB="45726">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595959"/>
                        </a:solidFill>
                      </a:endParaRPr>
                    </a:p>
                  </a:txBody>
                  <a:tcPr marT="45726" marB="45726">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595959"/>
                        </a:solidFill>
                      </a:endParaRPr>
                    </a:p>
                  </a:txBody>
                  <a:tcPr marT="45726" marB="45726">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8"/>
                  </a:ext>
                </a:extLst>
              </a:tr>
              <a:tr h="243870">
                <a:tc>
                  <a:txBody>
                    <a:bodyPr/>
                    <a:lstStyle/>
                    <a:p>
                      <a:pPr algn="l"/>
                      <a:endParaRPr lang="en-US" sz="1000" b="0" dirty="0">
                        <a:solidFill>
                          <a:srgbClr val="021F43"/>
                        </a:solidFill>
                      </a:endParaRPr>
                    </a:p>
                  </a:txBody>
                  <a:tcPr marT="45726" marB="45726">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9"/>
                  </a:ext>
                </a:extLst>
              </a:tr>
              <a:tr h="243870">
                <a:tc>
                  <a:txBody>
                    <a:bodyPr/>
                    <a:lstStyle/>
                    <a:p>
                      <a:pPr algn="l"/>
                      <a:endParaRPr lang="en-US" sz="1000" b="0" dirty="0">
                        <a:solidFill>
                          <a:srgbClr val="021F43"/>
                        </a:solidFill>
                      </a:endParaRPr>
                    </a:p>
                  </a:txBody>
                  <a:tcPr marT="45726" marB="45726">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a:endParaRPr lang="en-US" sz="1000" b="0" dirty="0">
                        <a:solidFill>
                          <a:srgbClr val="021F43"/>
                        </a:solidFill>
                      </a:endParaRPr>
                    </a:p>
                  </a:txBody>
                  <a:tcPr marT="45726" marB="45726">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20"/>
                  </a:ext>
                </a:extLst>
              </a:tr>
            </a:tbl>
          </a:graphicData>
        </a:graphic>
      </p:graphicFrame>
      <p:sp>
        <p:nvSpPr>
          <p:cNvPr id="17412" name="Slide Number Placeholder 4"/>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fld id="{DE31D60E-E10C-44E7-9FF8-9EC844251B7B}" type="slidenum">
              <a:rPr lang="en-US" sz="1100" b="0">
                <a:solidFill>
                  <a:srgbClr val="595959"/>
                </a:solidFill>
                <a:latin typeface="Arial" pitchFamily="34" charset="0"/>
              </a:rPr>
              <a:pPr eaLnBrk="1" hangingPunct="1"/>
              <a:t>27</a:t>
            </a:fld>
            <a:endParaRPr lang="en-US" sz="1100" b="0">
              <a:solidFill>
                <a:srgbClr val="595959"/>
              </a:solidFill>
              <a:latin typeface="Arial" pitchFamily="34" charset="0"/>
            </a:endParaRPr>
          </a:p>
        </p:txBody>
      </p:sp>
    </p:spTree>
    <p:extLst>
      <p:ext uri="{BB962C8B-B14F-4D97-AF65-F5344CB8AC3E}">
        <p14:creationId xmlns:p14="http://schemas.microsoft.com/office/powerpoint/2010/main" val="3098318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9"/>
          <p:cNvSpPr>
            <a:spLocks noGrp="1"/>
          </p:cNvSpPr>
          <p:nvPr>
            <p:ph type="title"/>
          </p:nvPr>
        </p:nvSpPr>
        <p:spPr/>
        <p:txBody>
          <a:bodyPr/>
          <a:lstStyle/>
          <a:p>
            <a:r>
              <a:rPr lang="en-US" dirty="0">
                <a:cs typeface="Andes ExtraLight" pitchFamily="50" charset="0"/>
              </a:rPr>
              <a:t>Overview / Context</a:t>
            </a:r>
          </a:p>
        </p:txBody>
      </p:sp>
      <p:sp>
        <p:nvSpPr>
          <p:cNvPr id="11" name="Text Placeholder 10"/>
          <p:cNvSpPr>
            <a:spLocks noGrp="1"/>
          </p:cNvSpPr>
          <p:nvPr>
            <p:ph type="body" sz="quarter" idx="13"/>
          </p:nvPr>
        </p:nvSpPr>
        <p:spPr>
          <a:xfrm>
            <a:off x="851104" y="3074088"/>
            <a:ext cx="7328771" cy="1544211"/>
          </a:xfrm>
        </p:spPr>
        <p:txBody>
          <a:bodyPr/>
          <a:lstStyle/>
          <a:p>
            <a:pPr marL="0" indent="0">
              <a:spcBef>
                <a:spcPts val="1200"/>
              </a:spcBef>
              <a:defRPr/>
            </a:pPr>
            <a:r>
              <a:rPr lang="en-US" dirty="0">
                <a:latin typeface="Arial" panose="020B0604020202020204" pitchFamily="34" charset="0"/>
                <a:cs typeface="Arial" panose="020B0604020202020204" pitchFamily="34" charset="0"/>
              </a:rPr>
              <a:t>Economic growth and poverty trends</a:t>
            </a:r>
          </a:p>
          <a:p>
            <a:pPr marL="0" indent="0">
              <a:spcBef>
                <a:spcPts val="1200"/>
              </a:spcBef>
              <a:defRPr/>
            </a:pPr>
            <a:r>
              <a:rPr lang="en-US" dirty="0">
                <a:latin typeface="Arial" panose="020B0604020202020204" pitchFamily="34" charset="0"/>
                <a:cs typeface="Arial" panose="020B0604020202020204" pitchFamily="34" charset="0"/>
              </a:rPr>
              <a:t>Labor market and employment trends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43401" y="301625"/>
            <a:ext cx="8439652" cy="809545"/>
          </a:xfrm>
        </p:spPr>
        <p:txBody>
          <a:bodyPr>
            <a:normAutofit/>
          </a:bodyPr>
          <a:lstStyle/>
          <a:p>
            <a:r>
              <a:rPr lang="en-US" sz="2800" b="1" dirty="0">
                <a:cs typeface="Andes ExtraLight" pitchFamily="50" charset="0"/>
              </a:rPr>
              <a:t>Economic Development and Poverty Trends</a:t>
            </a:r>
          </a:p>
        </p:txBody>
      </p:sp>
      <p:sp>
        <p:nvSpPr>
          <p:cNvPr id="1434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fld id="{7BA337B8-0E78-4066-BA91-CD1B9336C165}" type="slidenum">
              <a:rPr lang="en-US" sz="1100" b="0">
                <a:solidFill>
                  <a:srgbClr val="595959"/>
                </a:solidFill>
                <a:latin typeface="Arial" pitchFamily="34" charset="0"/>
              </a:rPr>
              <a:pPr eaLnBrk="1" hangingPunct="1"/>
              <a:t>3</a:t>
            </a:fld>
            <a:endParaRPr lang="en-US" sz="1100" b="0">
              <a:solidFill>
                <a:srgbClr val="595959"/>
              </a:solidFill>
              <a:latin typeface="Arial" pitchFamily="34" charset="0"/>
            </a:endParaRPr>
          </a:p>
        </p:txBody>
      </p:sp>
      <p:graphicFrame>
        <p:nvGraphicFramePr>
          <p:cNvPr id="5" name="Content Placeholder 4">
            <a:extLst>
              <a:ext uri="{FF2B5EF4-FFF2-40B4-BE49-F238E27FC236}">
                <a16:creationId xmlns:a16="http://schemas.microsoft.com/office/drawing/2014/main" id="{6F348881-8B49-45AD-A8EA-25F0701FF2DB}"/>
              </a:ext>
            </a:extLst>
          </p:cNvPr>
          <p:cNvGraphicFramePr>
            <a:graphicFrameLocks noGrp="1"/>
          </p:cNvGraphicFramePr>
          <p:nvPr>
            <p:ph sz="quarter" idx="10"/>
            <p:extLst>
              <p:ext uri="{D42A27DB-BD31-4B8C-83A1-F6EECF244321}">
                <p14:modId xmlns:p14="http://schemas.microsoft.com/office/powerpoint/2010/main" val="3149488498"/>
              </p:ext>
            </p:extLst>
          </p:nvPr>
        </p:nvGraphicFramePr>
        <p:xfrm>
          <a:off x="4572000" y="3491824"/>
          <a:ext cx="4211638" cy="2778347"/>
        </p:xfrm>
        <a:graphic>
          <a:graphicData uri="http://schemas.openxmlformats.org/drawingml/2006/chart">
            <c:chart xmlns:c="http://schemas.openxmlformats.org/drawingml/2006/chart" xmlns:r="http://schemas.openxmlformats.org/officeDocument/2006/relationships" r:id="rId2"/>
          </a:graphicData>
        </a:graphic>
      </p:graphicFrame>
      <p:sp>
        <p:nvSpPr>
          <p:cNvPr id="9" name="Content Placeholder 2">
            <a:extLst>
              <a:ext uri="{FF2B5EF4-FFF2-40B4-BE49-F238E27FC236}">
                <a16:creationId xmlns:a16="http://schemas.microsoft.com/office/drawing/2014/main" id="{682B53CC-C79E-4696-8954-1C709FEE233F}"/>
              </a:ext>
            </a:extLst>
          </p:cNvPr>
          <p:cNvSpPr txBox="1">
            <a:spLocks/>
          </p:cNvSpPr>
          <p:nvPr/>
        </p:nvSpPr>
        <p:spPr bwMode="auto">
          <a:xfrm>
            <a:off x="343402" y="1460500"/>
            <a:ext cx="4211638" cy="1381274"/>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342900" indent="-342900" algn="l" rtl="0" eaLnBrk="0" fontAlgn="base" hangingPunct="0">
              <a:lnSpc>
                <a:spcPct val="130000"/>
              </a:lnSpc>
              <a:spcBef>
                <a:spcPts val="1200"/>
              </a:spcBef>
              <a:spcAft>
                <a:spcPct val="0"/>
              </a:spcAft>
              <a:buClr>
                <a:srgbClr val="404040"/>
              </a:buClr>
              <a:defRPr>
                <a:solidFill>
                  <a:srgbClr val="7F7F7F"/>
                </a:solidFill>
                <a:latin typeface="Arial"/>
                <a:ea typeface="MS PGothic" pitchFamily="34" charset="-128"/>
                <a:cs typeface="Arial"/>
              </a:defRPr>
            </a:lvl1pPr>
            <a:lvl2pPr marL="285750" indent="-285750" algn="l" rtl="0" eaLnBrk="0" fontAlgn="base" hangingPunct="0">
              <a:lnSpc>
                <a:spcPct val="130000"/>
              </a:lnSpc>
              <a:spcBef>
                <a:spcPts val="1200"/>
              </a:spcBef>
              <a:spcAft>
                <a:spcPct val="0"/>
              </a:spcAft>
              <a:buClr>
                <a:schemeClr val="tx2">
                  <a:lumMod val="50000"/>
                  <a:lumOff val="50000"/>
                </a:schemeClr>
              </a:buClr>
              <a:buFont typeface="Arial" pitchFamily="34" charset="0"/>
              <a:buChar char="•"/>
              <a:defRPr>
                <a:solidFill>
                  <a:srgbClr val="7F7F7F"/>
                </a:solidFill>
                <a:latin typeface="Arial"/>
                <a:ea typeface="MS PGothic" pitchFamily="34" charset="-128"/>
                <a:cs typeface="Arial"/>
              </a:defRPr>
            </a:lvl2pPr>
            <a:lvl3pPr marL="557784" indent="-285750" algn="l" rtl="0" eaLnBrk="0" fontAlgn="base" hangingPunct="0">
              <a:lnSpc>
                <a:spcPct val="130000"/>
              </a:lnSpc>
              <a:spcBef>
                <a:spcPts val="0"/>
              </a:spcBef>
              <a:spcAft>
                <a:spcPct val="0"/>
              </a:spcAft>
              <a:buClr>
                <a:schemeClr val="tx2">
                  <a:lumMod val="50000"/>
                  <a:lumOff val="50000"/>
                </a:schemeClr>
              </a:buClr>
              <a:buFont typeface="Arial" pitchFamily="34" charset="0"/>
              <a:buChar char="•"/>
              <a:defRPr>
                <a:solidFill>
                  <a:srgbClr val="7F7F7F"/>
                </a:solidFill>
                <a:latin typeface="Arial"/>
                <a:ea typeface="MS PGothic" pitchFamily="34" charset="-128"/>
                <a:cs typeface="Arial"/>
              </a:defRPr>
            </a:lvl3pPr>
            <a:lvl4pPr marL="831850" indent="-285750" algn="l" rtl="0" eaLnBrk="0" fontAlgn="base" hangingPunct="0">
              <a:lnSpc>
                <a:spcPct val="130000"/>
              </a:lnSpc>
              <a:spcBef>
                <a:spcPts val="0"/>
              </a:spcBef>
              <a:spcAft>
                <a:spcPct val="0"/>
              </a:spcAft>
              <a:buClr>
                <a:schemeClr val="tx2">
                  <a:lumMod val="50000"/>
                  <a:lumOff val="50000"/>
                </a:schemeClr>
              </a:buClr>
              <a:buFont typeface="Arial" pitchFamily="34" charset="0"/>
              <a:buChar char="•"/>
              <a:defRPr>
                <a:solidFill>
                  <a:srgbClr val="7F7F7F"/>
                </a:solidFill>
                <a:latin typeface="Arial"/>
                <a:ea typeface="MS PGothic" pitchFamily="34" charset="-128"/>
                <a:cs typeface="Arial"/>
              </a:defRPr>
            </a:lvl4pPr>
            <a:lvl5pPr marL="1196975" indent="-285750" algn="l" rtl="0" eaLnBrk="0" fontAlgn="base" hangingPunct="0">
              <a:lnSpc>
                <a:spcPct val="130000"/>
              </a:lnSpc>
              <a:spcBef>
                <a:spcPts val="0"/>
              </a:spcBef>
              <a:spcAft>
                <a:spcPct val="0"/>
              </a:spcAft>
              <a:buClr>
                <a:schemeClr val="tx2">
                  <a:lumMod val="50000"/>
                  <a:lumOff val="50000"/>
                </a:schemeClr>
              </a:buClr>
              <a:buFont typeface="Arial" pitchFamily="34" charset="0"/>
              <a:buChar char="•"/>
              <a:defRPr>
                <a:solidFill>
                  <a:srgbClr val="7F7F7F"/>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0" indent="0">
              <a:lnSpc>
                <a:spcPct val="100000"/>
              </a:lnSpc>
              <a:spcBef>
                <a:spcPts val="600"/>
              </a:spcBef>
            </a:pPr>
            <a:r>
              <a:rPr lang="en-US" sz="1400" kern="0" dirty="0">
                <a:solidFill>
                  <a:schemeClr val="accent1"/>
                </a:solidFill>
              </a:rPr>
              <a:t>Economic growth </a:t>
            </a:r>
            <a:r>
              <a:rPr lang="en-US" sz="1400" b="0" kern="0" dirty="0"/>
              <a:t>in Georgia has mostly been strong in the past two decades</a:t>
            </a:r>
          </a:p>
          <a:p>
            <a:pPr marL="0" indent="0">
              <a:lnSpc>
                <a:spcPct val="100000"/>
              </a:lnSpc>
              <a:spcBef>
                <a:spcPts val="600"/>
              </a:spcBef>
            </a:pPr>
            <a:r>
              <a:rPr lang="en-US" sz="1400" kern="0" dirty="0">
                <a:solidFill>
                  <a:schemeClr val="accent6">
                    <a:lumMod val="50000"/>
                  </a:schemeClr>
                </a:solidFill>
              </a:rPr>
              <a:t>High rank </a:t>
            </a:r>
            <a:r>
              <a:rPr lang="en-US" sz="1400" b="0" kern="0" dirty="0"/>
              <a:t>(No.7 worldwide) for ease of doing business (“Doing Business 2020”). </a:t>
            </a:r>
          </a:p>
        </p:txBody>
      </p:sp>
      <p:sp>
        <p:nvSpPr>
          <p:cNvPr id="2" name="TextBox 1">
            <a:extLst>
              <a:ext uri="{FF2B5EF4-FFF2-40B4-BE49-F238E27FC236}">
                <a16:creationId xmlns:a16="http://schemas.microsoft.com/office/drawing/2014/main" id="{E808E526-5C3E-4318-93F3-ABE4A856BF5F}"/>
              </a:ext>
            </a:extLst>
          </p:cNvPr>
          <p:cNvSpPr txBox="1"/>
          <p:nvPr/>
        </p:nvSpPr>
        <p:spPr>
          <a:xfrm>
            <a:off x="4588960" y="1460500"/>
            <a:ext cx="4364540" cy="1815882"/>
          </a:xfrm>
          <a:prstGeom prst="rect">
            <a:avLst/>
          </a:prstGeom>
          <a:noFill/>
        </p:spPr>
        <p:txBody>
          <a:bodyPr wrap="square" rtlCol="0">
            <a:spAutoFit/>
          </a:bodyPr>
          <a:lstStyle/>
          <a:p>
            <a:r>
              <a:rPr lang="en-US" sz="1400" kern="0" dirty="0">
                <a:solidFill>
                  <a:schemeClr val="accent1"/>
                </a:solidFill>
                <a:latin typeface="Arial"/>
                <a:cs typeface="Arial"/>
              </a:rPr>
              <a:t>Poverty headcount</a:t>
            </a:r>
            <a:r>
              <a:rPr lang="en-US" sz="1400" b="0" kern="0" dirty="0">
                <a:solidFill>
                  <a:srgbClr val="7F7F7F"/>
                </a:solidFill>
                <a:latin typeface="Arial"/>
                <a:cs typeface="Arial"/>
              </a:rPr>
              <a:t>:  dropped from 38.8 to 21.9%</a:t>
            </a:r>
          </a:p>
          <a:p>
            <a:r>
              <a:rPr lang="en-US" sz="1400" b="0" kern="0" dirty="0">
                <a:solidFill>
                  <a:srgbClr val="7F7F7F"/>
                </a:solidFill>
                <a:latin typeface="Arial"/>
                <a:cs typeface="Arial"/>
              </a:rPr>
              <a:t>Int’l poverty line (3.20 US$)  – 16.3%. </a:t>
            </a:r>
          </a:p>
          <a:p>
            <a:r>
              <a:rPr lang="en-US" sz="1400" b="0" kern="0" dirty="0">
                <a:solidFill>
                  <a:srgbClr val="7F7F7F"/>
                </a:solidFill>
                <a:latin typeface="Arial"/>
                <a:cs typeface="Arial"/>
              </a:rPr>
              <a:t>Poverty reduction driven by labor income, pensions, and social assistance. </a:t>
            </a:r>
          </a:p>
          <a:p>
            <a:r>
              <a:rPr lang="en-US" sz="1400" b="0" kern="0" dirty="0">
                <a:solidFill>
                  <a:srgbClr val="7F7F7F"/>
                </a:solidFill>
                <a:latin typeface="Arial"/>
                <a:cs typeface="Arial"/>
              </a:rPr>
              <a:t>Less than half the population and two-thirds of the poor live in rural areas. </a:t>
            </a:r>
          </a:p>
          <a:p>
            <a:r>
              <a:rPr lang="en-US" sz="1400" b="0" kern="0" dirty="0">
                <a:solidFill>
                  <a:srgbClr val="7F7F7F"/>
                </a:solidFill>
                <a:latin typeface="Arial"/>
                <a:cs typeface="Arial"/>
              </a:rPr>
              <a:t>Poverty reduction has been much more significant in urban areas.</a:t>
            </a:r>
          </a:p>
        </p:txBody>
      </p:sp>
      <p:graphicFrame>
        <p:nvGraphicFramePr>
          <p:cNvPr id="11" name="Chart 10">
            <a:extLst>
              <a:ext uri="{FF2B5EF4-FFF2-40B4-BE49-F238E27FC236}">
                <a16:creationId xmlns:a16="http://schemas.microsoft.com/office/drawing/2014/main" id="{B366E809-124F-4CE4-A0BA-BD0510089ED4}"/>
              </a:ext>
            </a:extLst>
          </p:cNvPr>
          <p:cNvGraphicFramePr>
            <a:graphicFrameLocks/>
          </p:cNvGraphicFramePr>
          <p:nvPr>
            <p:extLst>
              <p:ext uri="{D42A27DB-BD31-4B8C-83A1-F6EECF244321}">
                <p14:modId xmlns:p14="http://schemas.microsoft.com/office/powerpoint/2010/main" val="3478388891"/>
              </p:ext>
            </p:extLst>
          </p:nvPr>
        </p:nvGraphicFramePr>
        <p:xfrm>
          <a:off x="16960" y="3491823"/>
          <a:ext cx="4572000" cy="2778348"/>
        </p:xfrm>
        <a:graphic>
          <a:graphicData uri="http://schemas.openxmlformats.org/drawingml/2006/chart">
            <c:chart xmlns:c="http://schemas.openxmlformats.org/drawingml/2006/chart" xmlns:r="http://schemas.openxmlformats.org/officeDocument/2006/relationships" r:id="rId3"/>
          </a:graphicData>
        </a:graphic>
      </p:graphicFrame>
      <p:sp>
        <p:nvSpPr>
          <p:cNvPr id="8" name="Slide Number Placeholder 4">
            <a:extLst>
              <a:ext uri="{FF2B5EF4-FFF2-40B4-BE49-F238E27FC236}">
                <a16:creationId xmlns:a16="http://schemas.microsoft.com/office/drawing/2014/main" id="{FD2DAB6E-5BD7-4DE2-88E3-9012027E8AE9}"/>
              </a:ext>
            </a:extLst>
          </p:cNvPr>
          <p:cNvSpPr txBox="1">
            <a:spLocks/>
          </p:cNvSpPr>
          <p:nvPr/>
        </p:nvSpPr>
        <p:spPr bwMode="auto">
          <a:xfrm>
            <a:off x="677863" y="6356350"/>
            <a:ext cx="5936296"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Tree>
    <p:extLst>
      <p:ext uri="{BB962C8B-B14F-4D97-AF65-F5344CB8AC3E}">
        <p14:creationId xmlns:p14="http://schemas.microsoft.com/office/powerpoint/2010/main" val="72478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A33A6-FEC1-4D85-9A1B-CC7C6CB09C98}"/>
              </a:ext>
            </a:extLst>
          </p:cNvPr>
          <p:cNvSpPr>
            <a:spLocks noGrp="1"/>
          </p:cNvSpPr>
          <p:nvPr>
            <p:ph type="title"/>
          </p:nvPr>
        </p:nvSpPr>
        <p:spPr>
          <a:xfrm>
            <a:off x="343401" y="301626"/>
            <a:ext cx="8439652" cy="824056"/>
          </a:xfrm>
        </p:spPr>
        <p:txBody>
          <a:bodyPr>
            <a:normAutofit/>
          </a:bodyPr>
          <a:lstStyle/>
          <a:p>
            <a:r>
              <a:rPr lang="en-US" sz="2800" b="1" dirty="0"/>
              <a:t>Labor Market and Employment Trends</a:t>
            </a:r>
          </a:p>
        </p:txBody>
      </p:sp>
      <p:sp>
        <p:nvSpPr>
          <p:cNvPr id="3" name="Content Placeholder 2">
            <a:extLst>
              <a:ext uri="{FF2B5EF4-FFF2-40B4-BE49-F238E27FC236}">
                <a16:creationId xmlns:a16="http://schemas.microsoft.com/office/drawing/2014/main" id="{540FCAA8-612C-4CEF-92D1-8C78D64F8C15}"/>
              </a:ext>
            </a:extLst>
          </p:cNvPr>
          <p:cNvSpPr>
            <a:spLocks noGrp="1"/>
          </p:cNvSpPr>
          <p:nvPr>
            <p:ph sz="quarter" idx="10"/>
          </p:nvPr>
        </p:nvSpPr>
        <p:spPr/>
        <p:txBody>
          <a:bodyPr>
            <a:normAutofit fontScale="85000" lnSpcReduction="10000"/>
          </a:bodyPr>
          <a:lstStyle/>
          <a:p>
            <a:pPr marL="0" indent="0"/>
            <a:r>
              <a:rPr lang="en-US" b="1" dirty="0">
                <a:solidFill>
                  <a:srgbClr val="002060"/>
                </a:solidFill>
              </a:rPr>
              <a:t>The workforce</a:t>
            </a:r>
            <a:r>
              <a:rPr lang="en-US" b="1" dirty="0">
                <a:solidFill>
                  <a:schemeClr val="tx1"/>
                </a:solidFill>
              </a:rPr>
              <a:t>: </a:t>
            </a:r>
          </a:p>
          <a:p>
            <a:pPr lvl="2"/>
            <a:r>
              <a:rPr lang="en-US" dirty="0">
                <a:solidFill>
                  <a:schemeClr val="tx2"/>
                </a:solidFill>
              </a:rPr>
              <a:t>Has become more educated over time, but lags behind other European countries. </a:t>
            </a:r>
          </a:p>
          <a:p>
            <a:pPr lvl="2"/>
            <a:r>
              <a:rPr lang="en-US" dirty="0">
                <a:solidFill>
                  <a:schemeClr val="tx2"/>
                </a:solidFill>
              </a:rPr>
              <a:t>Is shrinking rapidly due to aging, decreasing fertility, and emigration</a:t>
            </a:r>
            <a:r>
              <a:rPr lang="en-US" dirty="0">
                <a:solidFill>
                  <a:schemeClr val="tx1"/>
                </a:solidFill>
              </a:rPr>
              <a:t>. </a:t>
            </a:r>
            <a:endParaRPr lang="en-US" b="1" dirty="0">
              <a:solidFill>
                <a:schemeClr val="tx1"/>
              </a:solidFill>
            </a:endParaRPr>
          </a:p>
          <a:p>
            <a:pPr marL="0" indent="0"/>
            <a:r>
              <a:rPr lang="en-US" b="1" dirty="0">
                <a:solidFill>
                  <a:srgbClr val="002060"/>
                </a:solidFill>
              </a:rPr>
              <a:t>Labor force participation</a:t>
            </a:r>
            <a:r>
              <a:rPr lang="en-US" b="1" dirty="0"/>
              <a:t>: </a:t>
            </a:r>
            <a:r>
              <a:rPr lang="en-US" dirty="0">
                <a:solidFill>
                  <a:schemeClr val="tx2"/>
                </a:solidFill>
              </a:rPr>
              <a:t>67.7% (WDI) / 65.8 (2017 LFS)</a:t>
            </a:r>
          </a:p>
          <a:p>
            <a:pPr lvl="2"/>
            <a:r>
              <a:rPr lang="en-US" dirty="0">
                <a:solidFill>
                  <a:schemeClr val="tx2"/>
                </a:solidFill>
              </a:rPr>
              <a:t>Men: 78.6% / 74.5%      		Women: 57.7% / 58.2%</a:t>
            </a:r>
          </a:p>
          <a:p>
            <a:pPr lvl="2"/>
            <a:r>
              <a:rPr lang="en-US" dirty="0">
                <a:solidFill>
                  <a:schemeClr val="tx2"/>
                </a:solidFill>
              </a:rPr>
              <a:t>2006 - 2018: LFP rate increased significantly (over 10%) for all age groups except the youth</a:t>
            </a:r>
            <a:r>
              <a:rPr lang="en-US" dirty="0"/>
              <a:t>.</a:t>
            </a:r>
          </a:p>
          <a:p>
            <a:pPr marL="0" indent="0"/>
            <a:r>
              <a:rPr lang="en-US" b="1" dirty="0">
                <a:solidFill>
                  <a:srgbClr val="002060"/>
                </a:solidFill>
              </a:rPr>
              <a:t>Unemployment</a:t>
            </a:r>
            <a:r>
              <a:rPr lang="en-US" b="1" dirty="0">
                <a:solidFill>
                  <a:schemeClr val="tx2"/>
                </a:solidFill>
              </a:rPr>
              <a:t>:</a:t>
            </a:r>
            <a:r>
              <a:rPr lang="en-US" dirty="0">
                <a:solidFill>
                  <a:schemeClr val="tx2"/>
                </a:solidFill>
              </a:rPr>
              <a:t> 11.6% (2017 and 2018) </a:t>
            </a:r>
          </a:p>
          <a:p>
            <a:pPr lvl="2"/>
            <a:r>
              <a:rPr lang="en-US" dirty="0">
                <a:solidFill>
                  <a:schemeClr val="tx2"/>
                </a:solidFill>
              </a:rPr>
              <a:t>Higher among men (as percentage of male labor force)  		</a:t>
            </a:r>
          </a:p>
          <a:p>
            <a:pPr lvl="2"/>
            <a:r>
              <a:rPr lang="en-US" dirty="0">
                <a:solidFill>
                  <a:schemeClr val="tx2"/>
                </a:solidFill>
              </a:rPr>
              <a:t>3.5 times higher in urban areas </a:t>
            </a:r>
          </a:p>
          <a:p>
            <a:pPr lvl="2"/>
            <a:r>
              <a:rPr lang="en-US" dirty="0">
                <a:solidFill>
                  <a:schemeClr val="tx2"/>
                </a:solidFill>
              </a:rPr>
              <a:t>Very high among youth: 30% (including 26.2% for men and 34.4% for women)</a:t>
            </a:r>
          </a:p>
          <a:p>
            <a:pPr marL="0" indent="0"/>
            <a:r>
              <a:rPr lang="en-US" b="1" dirty="0">
                <a:solidFill>
                  <a:srgbClr val="002060"/>
                </a:solidFill>
              </a:rPr>
              <a:t>High NEET rate:</a:t>
            </a:r>
            <a:r>
              <a:rPr lang="en-US" dirty="0">
                <a:solidFill>
                  <a:srgbClr val="002060"/>
                </a:solidFill>
              </a:rPr>
              <a:t> </a:t>
            </a:r>
          </a:p>
          <a:p>
            <a:pPr marL="558000" indent="-285750">
              <a:spcBef>
                <a:spcPts val="0"/>
              </a:spcBef>
              <a:buFont typeface="Arial" panose="020B0604020202020204" pitchFamily="34" charset="0"/>
              <a:buChar char="•"/>
            </a:pPr>
            <a:r>
              <a:rPr lang="en-US" dirty="0">
                <a:solidFill>
                  <a:schemeClr val="tx2"/>
                </a:solidFill>
              </a:rPr>
              <a:t>20% of young Georgians (15-30 years) are not in employment, education or training</a:t>
            </a:r>
          </a:p>
          <a:p>
            <a:pPr marL="558000" indent="-285750">
              <a:spcBef>
                <a:spcPts val="0"/>
              </a:spcBef>
              <a:buFont typeface="Arial" panose="020B0604020202020204" pitchFamily="34" charset="0"/>
              <a:buChar char="•"/>
            </a:pPr>
            <a:r>
              <a:rPr lang="en-US" dirty="0">
                <a:solidFill>
                  <a:schemeClr val="tx2"/>
                </a:solidFill>
              </a:rPr>
              <a:t>Female NEET rates are almost five times higher than male’s rates in Georgia</a:t>
            </a:r>
          </a:p>
          <a:p>
            <a:pPr marL="0" lvl="2" indent="0">
              <a:spcBef>
                <a:spcPts val="600"/>
              </a:spcBef>
              <a:buNone/>
            </a:pPr>
            <a:r>
              <a:rPr lang="en-US" b="1" dirty="0">
                <a:solidFill>
                  <a:srgbClr val="002060"/>
                </a:solidFill>
              </a:rPr>
              <a:t>Significant gender gap in key labor market indicators</a:t>
            </a:r>
            <a:endParaRPr lang="en-US" dirty="0">
              <a:solidFill>
                <a:srgbClr val="002060"/>
              </a:solidFill>
            </a:endParaRPr>
          </a:p>
        </p:txBody>
      </p:sp>
      <p:sp>
        <p:nvSpPr>
          <p:cNvPr id="5" name="Slide Number Placeholder 4">
            <a:extLst>
              <a:ext uri="{FF2B5EF4-FFF2-40B4-BE49-F238E27FC236}">
                <a16:creationId xmlns:a16="http://schemas.microsoft.com/office/drawing/2014/main" id="{5E964A17-2E43-41D2-85D5-C5A79155E80E}"/>
              </a:ext>
            </a:extLst>
          </p:cNvPr>
          <p:cNvSpPr>
            <a:spLocks noGrp="1"/>
          </p:cNvSpPr>
          <p:nvPr>
            <p:ph type="sldNum" sz="quarter" idx="12"/>
          </p:nvPr>
        </p:nvSpPr>
        <p:spPr/>
        <p:txBody>
          <a:bodyPr/>
          <a:lstStyle/>
          <a:p>
            <a:pPr>
              <a:defRPr/>
            </a:pPr>
            <a:fld id="{6F49B432-AE81-4A26-98EE-5C4E4F4D88F8}" type="slidenum">
              <a:rPr lang="en-US" smtClean="0"/>
              <a:pPr>
                <a:defRPr/>
              </a:pPr>
              <a:t>4</a:t>
            </a:fld>
            <a:endParaRPr lang="en-US"/>
          </a:p>
        </p:txBody>
      </p:sp>
      <p:sp>
        <p:nvSpPr>
          <p:cNvPr id="6" name="Slide Number Placeholder 4">
            <a:extLst>
              <a:ext uri="{FF2B5EF4-FFF2-40B4-BE49-F238E27FC236}">
                <a16:creationId xmlns:a16="http://schemas.microsoft.com/office/drawing/2014/main" id="{96C19E71-C7FB-4ED9-959A-DF036B7C477D}"/>
              </a:ext>
            </a:extLst>
          </p:cNvPr>
          <p:cNvSpPr txBox="1">
            <a:spLocks/>
          </p:cNvSpPr>
          <p:nvPr/>
        </p:nvSpPr>
        <p:spPr bwMode="auto">
          <a:xfrm>
            <a:off x="677863" y="6356350"/>
            <a:ext cx="5936296"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Tree>
    <p:extLst>
      <p:ext uri="{BB962C8B-B14F-4D97-AF65-F5344CB8AC3E}">
        <p14:creationId xmlns:p14="http://schemas.microsoft.com/office/powerpoint/2010/main" val="3948585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A33A6-FEC1-4D85-9A1B-CC7C6CB09C98}"/>
              </a:ext>
            </a:extLst>
          </p:cNvPr>
          <p:cNvSpPr>
            <a:spLocks noGrp="1"/>
          </p:cNvSpPr>
          <p:nvPr>
            <p:ph type="title"/>
          </p:nvPr>
        </p:nvSpPr>
        <p:spPr>
          <a:xfrm>
            <a:off x="343401" y="136525"/>
            <a:ext cx="8439652" cy="1028989"/>
          </a:xfrm>
        </p:spPr>
        <p:txBody>
          <a:bodyPr>
            <a:normAutofit/>
          </a:bodyPr>
          <a:lstStyle/>
          <a:p>
            <a:r>
              <a:rPr lang="en-US" sz="2800" b="1" dirty="0"/>
              <a:t>Main Determinants of Supply and Demand for Labor</a:t>
            </a:r>
          </a:p>
        </p:txBody>
      </p:sp>
      <p:sp>
        <p:nvSpPr>
          <p:cNvPr id="3" name="Content Placeholder 2">
            <a:extLst>
              <a:ext uri="{FF2B5EF4-FFF2-40B4-BE49-F238E27FC236}">
                <a16:creationId xmlns:a16="http://schemas.microsoft.com/office/drawing/2014/main" id="{540FCAA8-612C-4CEF-92D1-8C78D64F8C15}"/>
              </a:ext>
            </a:extLst>
          </p:cNvPr>
          <p:cNvSpPr>
            <a:spLocks noGrp="1"/>
          </p:cNvSpPr>
          <p:nvPr>
            <p:ph sz="quarter" idx="10"/>
          </p:nvPr>
        </p:nvSpPr>
        <p:spPr/>
        <p:txBody>
          <a:bodyPr>
            <a:normAutofit fontScale="92500" lnSpcReduction="10000"/>
          </a:bodyPr>
          <a:lstStyle/>
          <a:p>
            <a:pPr marL="0" indent="0"/>
            <a:r>
              <a:rPr lang="en-US" b="1" dirty="0">
                <a:solidFill>
                  <a:srgbClr val="002060"/>
                </a:solidFill>
              </a:rPr>
              <a:t>High level of informality:</a:t>
            </a:r>
            <a:r>
              <a:rPr lang="en-US" dirty="0">
                <a:solidFill>
                  <a:srgbClr val="002060"/>
                </a:solidFill>
              </a:rPr>
              <a:t> </a:t>
            </a:r>
            <a:r>
              <a:rPr lang="en-US" dirty="0">
                <a:solidFill>
                  <a:schemeClr val="tx2"/>
                </a:solidFill>
              </a:rPr>
              <a:t>51.8%</a:t>
            </a:r>
          </a:p>
          <a:p>
            <a:pPr lvl="2"/>
            <a:r>
              <a:rPr lang="en-US" dirty="0">
                <a:solidFill>
                  <a:schemeClr val="tx2"/>
                </a:solidFill>
              </a:rPr>
              <a:t>Formal sector has increased over time</a:t>
            </a:r>
          </a:p>
          <a:p>
            <a:pPr lvl="2"/>
            <a:r>
              <a:rPr lang="en-US" dirty="0">
                <a:solidFill>
                  <a:schemeClr val="tx2"/>
                </a:solidFill>
              </a:rPr>
              <a:t>Most of this informality comes from the agriculture sector</a:t>
            </a:r>
          </a:p>
          <a:p>
            <a:pPr lvl="2"/>
            <a:r>
              <a:rPr lang="en-US" dirty="0">
                <a:solidFill>
                  <a:schemeClr val="tx2"/>
                </a:solidFill>
              </a:rPr>
              <a:t>The incidence of informal agricultural employment is higher for women compared to men</a:t>
            </a:r>
          </a:p>
          <a:p>
            <a:pPr lvl="2"/>
            <a:r>
              <a:rPr lang="en-US" dirty="0">
                <a:solidFill>
                  <a:schemeClr val="tx2"/>
                </a:solidFill>
              </a:rPr>
              <a:t>In informal non-agricultural employment, 76% of all workers are men </a:t>
            </a:r>
          </a:p>
          <a:p>
            <a:pPr lvl="2"/>
            <a:r>
              <a:rPr lang="en-US" dirty="0">
                <a:solidFill>
                  <a:schemeClr val="tx2"/>
                </a:solidFill>
              </a:rPr>
              <a:t>Over 40% of the Georgian workforce engaged in agriculture </a:t>
            </a:r>
          </a:p>
          <a:p>
            <a:pPr marL="0" indent="0"/>
            <a:r>
              <a:rPr lang="en-US" b="1" dirty="0">
                <a:solidFill>
                  <a:srgbClr val="002060"/>
                </a:solidFill>
              </a:rPr>
              <a:t>Stagnant employment despite economic growth and poverty reduction</a:t>
            </a:r>
            <a:r>
              <a:rPr lang="en-US" dirty="0">
                <a:solidFill>
                  <a:srgbClr val="002060"/>
                </a:solidFill>
              </a:rPr>
              <a:t> </a:t>
            </a:r>
          </a:p>
          <a:p>
            <a:pPr lvl="2"/>
            <a:r>
              <a:rPr lang="en-US" dirty="0">
                <a:solidFill>
                  <a:schemeClr val="tx2"/>
                </a:solidFill>
              </a:rPr>
              <a:t>Georgia is not creating as many jobs as its economic growth would predict / limited vacancies and new job openings</a:t>
            </a:r>
          </a:p>
          <a:p>
            <a:pPr lvl="2"/>
            <a:r>
              <a:rPr lang="en-US" dirty="0">
                <a:solidFill>
                  <a:schemeClr val="tx2"/>
                </a:solidFill>
              </a:rPr>
              <a:t>Lack of relevant skills and qualifications of the locally available workforce for the limited number of vacancies and new job openings</a:t>
            </a:r>
          </a:p>
          <a:p>
            <a:pPr lvl="2"/>
            <a:r>
              <a:rPr lang="en-US" dirty="0">
                <a:solidFill>
                  <a:schemeClr val="tx2"/>
                </a:solidFill>
              </a:rPr>
              <a:t>Vast number of small firms </a:t>
            </a:r>
          </a:p>
          <a:p>
            <a:pPr lvl="2"/>
            <a:r>
              <a:rPr lang="en-US" dirty="0">
                <a:solidFill>
                  <a:schemeClr val="tx2"/>
                </a:solidFill>
              </a:rPr>
              <a:t>Concentration of labor in predominantly low-productivity sectors</a:t>
            </a:r>
          </a:p>
        </p:txBody>
      </p:sp>
      <p:sp>
        <p:nvSpPr>
          <p:cNvPr id="5" name="Slide Number Placeholder 4">
            <a:extLst>
              <a:ext uri="{FF2B5EF4-FFF2-40B4-BE49-F238E27FC236}">
                <a16:creationId xmlns:a16="http://schemas.microsoft.com/office/drawing/2014/main" id="{5E964A17-2E43-41D2-85D5-C5A79155E80E}"/>
              </a:ext>
            </a:extLst>
          </p:cNvPr>
          <p:cNvSpPr>
            <a:spLocks noGrp="1"/>
          </p:cNvSpPr>
          <p:nvPr>
            <p:ph type="sldNum" sz="quarter" idx="12"/>
          </p:nvPr>
        </p:nvSpPr>
        <p:spPr/>
        <p:txBody>
          <a:bodyPr/>
          <a:lstStyle/>
          <a:p>
            <a:pPr>
              <a:defRPr/>
            </a:pPr>
            <a:fld id="{6F49B432-AE81-4A26-98EE-5C4E4F4D88F8}" type="slidenum">
              <a:rPr lang="en-US" smtClean="0"/>
              <a:pPr>
                <a:defRPr/>
              </a:pPr>
              <a:t>5</a:t>
            </a:fld>
            <a:endParaRPr lang="en-US"/>
          </a:p>
        </p:txBody>
      </p:sp>
      <p:sp>
        <p:nvSpPr>
          <p:cNvPr id="6" name="Slide Number Placeholder 4">
            <a:extLst>
              <a:ext uri="{FF2B5EF4-FFF2-40B4-BE49-F238E27FC236}">
                <a16:creationId xmlns:a16="http://schemas.microsoft.com/office/drawing/2014/main" id="{2EFAF7D8-9621-4FF7-BD6D-16E9D0FD2D9A}"/>
              </a:ext>
            </a:extLst>
          </p:cNvPr>
          <p:cNvSpPr txBox="1">
            <a:spLocks/>
          </p:cNvSpPr>
          <p:nvPr/>
        </p:nvSpPr>
        <p:spPr bwMode="auto">
          <a:xfrm>
            <a:off x="677863" y="6356350"/>
            <a:ext cx="5936296"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spTree>
    <p:extLst>
      <p:ext uri="{BB962C8B-B14F-4D97-AF65-F5344CB8AC3E}">
        <p14:creationId xmlns:p14="http://schemas.microsoft.com/office/powerpoint/2010/main" val="230986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9"/>
          <p:cNvSpPr>
            <a:spLocks noGrp="1"/>
          </p:cNvSpPr>
          <p:nvPr>
            <p:ph type="title"/>
          </p:nvPr>
        </p:nvSpPr>
        <p:spPr/>
        <p:txBody>
          <a:bodyPr/>
          <a:lstStyle/>
          <a:p>
            <a:r>
              <a:rPr lang="en-US" dirty="0">
                <a:cs typeface="Andes ExtraLight" pitchFamily="50" charset="0"/>
              </a:rPr>
              <a:t>Current Policies and Programs</a:t>
            </a:r>
          </a:p>
        </p:txBody>
      </p:sp>
      <p:sp>
        <p:nvSpPr>
          <p:cNvPr id="11" name="Text Placeholder 10"/>
          <p:cNvSpPr>
            <a:spLocks noGrp="1"/>
          </p:cNvSpPr>
          <p:nvPr>
            <p:ph type="body" sz="quarter" idx="13"/>
          </p:nvPr>
        </p:nvSpPr>
        <p:spPr>
          <a:xfrm>
            <a:off x="851104" y="3428999"/>
            <a:ext cx="7328771" cy="946231"/>
          </a:xfrm>
        </p:spPr>
        <p:txBody>
          <a:bodyPr/>
          <a:lstStyle/>
          <a:p>
            <a:pPr marL="0" indent="0">
              <a:spcBef>
                <a:spcPts val="600"/>
              </a:spcBef>
              <a:defRPr/>
            </a:pPr>
            <a:r>
              <a:rPr lang="en-US" dirty="0"/>
              <a:t>Social Assistance</a:t>
            </a:r>
          </a:p>
        </p:txBody>
      </p:sp>
    </p:spTree>
    <p:extLst>
      <p:ext uri="{BB962C8B-B14F-4D97-AF65-F5344CB8AC3E}">
        <p14:creationId xmlns:p14="http://schemas.microsoft.com/office/powerpoint/2010/main" val="3163682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E8DE0-6CC2-4232-AD56-D9F745CDFA94}"/>
              </a:ext>
            </a:extLst>
          </p:cNvPr>
          <p:cNvSpPr>
            <a:spLocks noGrp="1"/>
          </p:cNvSpPr>
          <p:nvPr>
            <p:ph type="title"/>
          </p:nvPr>
        </p:nvSpPr>
        <p:spPr>
          <a:xfrm>
            <a:off x="343401" y="136525"/>
            <a:ext cx="8439652" cy="1028989"/>
          </a:xfrm>
        </p:spPr>
        <p:txBody>
          <a:bodyPr>
            <a:normAutofit/>
          </a:bodyPr>
          <a:lstStyle/>
          <a:p>
            <a:r>
              <a:rPr lang="en-US" sz="2400" b="1" dirty="0">
                <a:cs typeface="Dubai" panose="020B0503030403030204" pitchFamily="34" charset="-78"/>
              </a:rPr>
              <a:t>Social Protection, Social Assistance and Labor Market Programs </a:t>
            </a:r>
            <a:endParaRPr lang="bg-BG" sz="2400" dirty="0"/>
          </a:p>
        </p:txBody>
      </p:sp>
      <p:sp>
        <p:nvSpPr>
          <p:cNvPr id="3" name="Content Placeholder 2">
            <a:extLst>
              <a:ext uri="{FF2B5EF4-FFF2-40B4-BE49-F238E27FC236}">
                <a16:creationId xmlns:a16="http://schemas.microsoft.com/office/drawing/2014/main" id="{4CD1D382-FD13-454F-A137-89556D2952CB}"/>
              </a:ext>
            </a:extLst>
          </p:cNvPr>
          <p:cNvSpPr>
            <a:spLocks noGrp="1"/>
          </p:cNvSpPr>
          <p:nvPr>
            <p:ph sz="quarter" idx="10"/>
          </p:nvPr>
        </p:nvSpPr>
        <p:spPr>
          <a:xfrm>
            <a:off x="317123" y="1379477"/>
            <a:ext cx="8440305" cy="5070750"/>
          </a:xfrm>
        </p:spPr>
        <p:txBody>
          <a:bodyPr>
            <a:normAutofit fontScale="70000" lnSpcReduction="2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sz="2900" dirty="0"/>
          </a:p>
          <a:p>
            <a:pPr>
              <a:lnSpc>
                <a:spcPct val="120000"/>
              </a:lnSpc>
              <a:spcBef>
                <a:spcPts val="600"/>
              </a:spcBef>
            </a:pPr>
            <a:endParaRPr lang="en-US" sz="2900" dirty="0"/>
          </a:p>
          <a:p>
            <a:pPr>
              <a:lnSpc>
                <a:spcPct val="120000"/>
              </a:lnSpc>
              <a:spcBef>
                <a:spcPts val="300"/>
              </a:spcBef>
            </a:pPr>
            <a:r>
              <a:rPr lang="en-US" dirty="0">
                <a:solidFill>
                  <a:schemeClr val="tx2"/>
                </a:solidFill>
                <a:latin typeface="+mn-lt"/>
              </a:rPr>
              <a:t>Categorical benefits prevail, the Targeted Social Assistance (TSA) is targeted to the poor</a:t>
            </a:r>
          </a:p>
          <a:p>
            <a:pPr>
              <a:lnSpc>
                <a:spcPct val="120000"/>
              </a:lnSpc>
              <a:spcBef>
                <a:spcPts val="300"/>
              </a:spcBef>
            </a:pPr>
            <a:r>
              <a:rPr lang="en-US" dirty="0">
                <a:solidFill>
                  <a:schemeClr val="tx2"/>
                </a:solidFill>
                <a:latin typeface="+mn-lt"/>
              </a:rPr>
              <a:t>Social assistance is dominated by the non-contributory social pension</a:t>
            </a:r>
          </a:p>
          <a:p>
            <a:pPr>
              <a:lnSpc>
                <a:spcPct val="120000"/>
              </a:lnSpc>
              <a:spcBef>
                <a:spcPts val="600"/>
              </a:spcBef>
            </a:pPr>
            <a:endParaRPr lang="en-US" dirty="0">
              <a:latin typeface="+mn-lt"/>
            </a:endParaRPr>
          </a:p>
          <a:p>
            <a:endParaRPr lang="en-US" dirty="0"/>
          </a:p>
        </p:txBody>
      </p:sp>
      <p:sp>
        <p:nvSpPr>
          <p:cNvPr id="4" name="Footer Placeholder 3">
            <a:extLst>
              <a:ext uri="{FF2B5EF4-FFF2-40B4-BE49-F238E27FC236}">
                <a16:creationId xmlns:a16="http://schemas.microsoft.com/office/drawing/2014/main" id="{1B9B4A7A-E8A0-4465-A785-515C046B060B}"/>
              </a:ext>
            </a:extLst>
          </p:cNvPr>
          <p:cNvSpPr>
            <a:spLocks noGrp="1"/>
          </p:cNvSpPr>
          <p:nvPr>
            <p:ph type="ftr" sz="quarter" idx="11"/>
          </p:nvPr>
        </p:nvSpPr>
        <p:spPr/>
        <p:txBody>
          <a:bodyPr/>
          <a:lstStyle/>
          <a:p>
            <a:pPr>
              <a:defRPr/>
            </a:pPr>
            <a:r>
              <a:rPr lang="en-US"/>
              <a:t>Presentation Title</a:t>
            </a:r>
          </a:p>
        </p:txBody>
      </p:sp>
      <p:sp>
        <p:nvSpPr>
          <p:cNvPr id="5" name="Slide Number Placeholder 4">
            <a:extLst>
              <a:ext uri="{FF2B5EF4-FFF2-40B4-BE49-F238E27FC236}">
                <a16:creationId xmlns:a16="http://schemas.microsoft.com/office/drawing/2014/main" id="{053760E8-3E8E-4819-A9ED-D15973955540}"/>
              </a:ext>
            </a:extLst>
          </p:cNvPr>
          <p:cNvSpPr>
            <a:spLocks noGrp="1"/>
          </p:cNvSpPr>
          <p:nvPr>
            <p:ph type="sldNum" sz="quarter" idx="12"/>
          </p:nvPr>
        </p:nvSpPr>
        <p:spPr/>
        <p:txBody>
          <a:bodyPr/>
          <a:lstStyle/>
          <a:p>
            <a:pPr>
              <a:defRPr/>
            </a:pPr>
            <a:fld id="{6F49B432-AE81-4A26-98EE-5C4E4F4D88F8}" type="slidenum">
              <a:rPr lang="en-US" smtClean="0"/>
              <a:pPr>
                <a:defRPr/>
              </a:pPr>
              <a:t>7</a:t>
            </a:fld>
            <a:endParaRPr lang="en-US"/>
          </a:p>
        </p:txBody>
      </p:sp>
      <p:sp>
        <p:nvSpPr>
          <p:cNvPr id="8" name="Rectangle 1">
            <a:extLst>
              <a:ext uri="{FF2B5EF4-FFF2-40B4-BE49-F238E27FC236}">
                <a16:creationId xmlns:a16="http://schemas.microsoft.com/office/drawing/2014/main" id="{9A241382-5D59-416F-B4E4-BFCC0ED03E61}"/>
              </a:ext>
            </a:extLst>
          </p:cNvPr>
          <p:cNvSpPr>
            <a:spLocks noChangeArrowheads="1"/>
          </p:cNvSpPr>
          <p:nvPr/>
        </p:nvSpPr>
        <p:spPr bwMode="auto">
          <a:xfrm>
            <a:off x="-2384854" y="1538288"/>
            <a:ext cx="1866714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bg-BG"/>
          </a:p>
        </p:txBody>
      </p:sp>
      <p:graphicFrame>
        <p:nvGraphicFramePr>
          <p:cNvPr id="9" name="Table 8">
            <a:extLst>
              <a:ext uri="{FF2B5EF4-FFF2-40B4-BE49-F238E27FC236}">
                <a16:creationId xmlns:a16="http://schemas.microsoft.com/office/drawing/2014/main" id="{D8730C35-9AE2-4E27-8F2D-8B288DE42357}"/>
              </a:ext>
            </a:extLst>
          </p:cNvPr>
          <p:cNvGraphicFramePr>
            <a:graphicFrameLocks noGrp="1"/>
          </p:cNvGraphicFramePr>
          <p:nvPr>
            <p:extLst>
              <p:ext uri="{D42A27DB-BD31-4B8C-83A1-F6EECF244321}">
                <p14:modId xmlns:p14="http://schemas.microsoft.com/office/powerpoint/2010/main" val="1855204854"/>
              </p:ext>
            </p:extLst>
          </p:nvPr>
        </p:nvGraphicFramePr>
        <p:xfrm>
          <a:off x="429743" y="1186249"/>
          <a:ext cx="8396481" cy="4461872"/>
        </p:xfrm>
        <a:graphic>
          <a:graphicData uri="http://schemas.openxmlformats.org/drawingml/2006/table">
            <a:tbl>
              <a:tblPr firstRow="1" firstCol="1" bandRow="1">
                <a:tableStyleId>{16D9F66E-5EB9-4882-86FB-DCBF35E3C3E4}</a:tableStyleId>
              </a:tblPr>
              <a:tblGrid>
                <a:gridCol w="8396481">
                  <a:extLst>
                    <a:ext uri="{9D8B030D-6E8A-4147-A177-3AD203B41FA5}">
                      <a16:colId xmlns:a16="http://schemas.microsoft.com/office/drawing/2014/main" val="1996776930"/>
                    </a:ext>
                  </a:extLst>
                </a:gridCol>
              </a:tblGrid>
              <a:tr h="82215">
                <a:tc>
                  <a:txBody>
                    <a:bodyPr/>
                    <a:lstStyle/>
                    <a:p>
                      <a:pPr algn="ctr">
                        <a:lnSpc>
                          <a:spcPct val="107000"/>
                        </a:lnSpc>
                        <a:spcAft>
                          <a:spcPts val="300"/>
                        </a:spcAft>
                      </a:pPr>
                      <a:r>
                        <a:rPr lang="en-US" sz="900">
                          <a:effectLst/>
                        </a:rPr>
                        <a:t>SOCIAL ASSISTANCE AND SOCIAL SERVICES</a:t>
                      </a:r>
                      <a:endParaRPr lang="bg-BG" sz="90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1717917951"/>
                  </a:ext>
                </a:extLst>
              </a:tr>
              <a:tr h="266319">
                <a:tc>
                  <a:txBody>
                    <a:bodyPr/>
                    <a:lstStyle/>
                    <a:p>
                      <a:pPr algn="ctr">
                        <a:lnSpc>
                          <a:spcPct val="107000"/>
                        </a:lnSpc>
                        <a:spcAft>
                          <a:spcPts val="300"/>
                        </a:spcAft>
                      </a:pPr>
                      <a:r>
                        <a:rPr lang="en-US" sz="900" dirty="0">
                          <a:effectLst/>
                        </a:rPr>
                        <a:t>Old-age pension: universal flat-rate and unrelated to previous earning or work pension for men above 65 and women above 60 years of age</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2033950700"/>
                  </a:ext>
                </a:extLst>
              </a:tr>
              <a:tr h="402908">
                <a:tc>
                  <a:txBody>
                    <a:bodyPr/>
                    <a:lstStyle/>
                    <a:p>
                      <a:pPr algn="ctr">
                        <a:lnSpc>
                          <a:spcPct val="107000"/>
                        </a:lnSpc>
                        <a:spcAft>
                          <a:spcPts val="300"/>
                        </a:spcAft>
                      </a:pPr>
                      <a:r>
                        <a:rPr lang="en-US" sz="900" dirty="0">
                          <a:effectLst/>
                        </a:rPr>
                        <a:t>Survivor’s pension: state budget financed and granted to children till the age of 18 in case of loss of bread winner, regardless of cause of death (industrial injury, occupational sickness, or non-work-related sickness or injury)</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810176408"/>
                  </a:ext>
                </a:extLst>
              </a:tr>
              <a:tr h="160235">
                <a:tc>
                  <a:txBody>
                    <a:bodyPr/>
                    <a:lstStyle/>
                    <a:p>
                      <a:pPr algn="ctr">
                        <a:lnSpc>
                          <a:spcPct val="107000"/>
                        </a:lnSpc>
                        <a:spcAft>
                          <a:spcPts val="300"/>
                        </a:spcAft>
                      </a:pPr>
                      <a:r>
                        <a:rPr lang="en-US" sz="900" dirty="0">
                          <a:effectLst/>
                        </a:rPr>
                        <a:t>Guaranteed minimum resources/last resort income support: TSA</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656752056"/>
                  </a:ext>
                </a:extLst>
              </a:tr>
              <a:tr h="410496">
                <a:tc>
                  <a:txBody>
                    <a:bodyPr/>
                    <a:lstStyle/>
                    <a:p>
                      <a:pPr algn="ctr">
                        <a:lnSpc>
                          <a:spcPct val="107000"/>
                        </a:lnSpc>
                        <a:spcAft>
                          <a:spcPts val="300"/>
                        </a:spcAft>
                      </a:pPr>
                      <a:r>
                        <a:rPr lang="en-US" sz="900" dirty="0">
                          <a:effectLst/>
                        </a:rPr>
                        <a:t>Disability: pension irrespective of whether incapacity is work related or non-work related; fixed rates for persons with severe degree of disability (1</a:t>
                      </a:r>
                      <a:r>
                        <a:rPr lang="en-US" sz="900" baseline="30000" dirty="0">
                          <a:effectLst/>
                        </a:rPr>
                        <a:t>st</a:t>
                      </a:r>
                      <a:r>
                        <a:rPr lang="en-US" sz="900" dirty="0">
                          <a:effectLst/>
                        </a:rPr>
                        <a:t> group), children with disability(es) and persons with moderate degree of disability (2</a:t>
                      </a:r>
                      <a:r>
                        <a:rPr lang="en-US" sz="900" baseline="30000" dirty="0">
                          <a:effectLst/>
                        </a:rPr>
                        <a:t>nd</a:t>
                      </a:r>
                      <a:r>
                        <a:rPr lang="en-US" sz="900" dirty="0">
                          <a:effectLst/>
                        </a:rPr>
                        <a:t> group). Social rehabilitation services for persons with disabilities</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1102741082"/>
                  </a:ext>
                </a:extLst>
              </a:tr>
              <a:tr h="427055">
                <a:tc>
                  <a:txBody>
                    <a:bodyPr/>
                    <a:lstStyle/>
                    <a:p>
                      <a:pPr algn="ctr">
                        <a:lnSpc>
                          <a:spcPct val="107000"/>
                        </a:lnSpc>
                        <a:spcAft>
                          <a:spcPts val="300"/>
                        </a:spcAft>
                      </a:pPr>
                      <a:r>
                        <a:rPr lang="en-US" sz="900" dirty="0">
                          <a:effectLst/>
                        </a:rPr>
                        <a:t>Maternity/paternity: cash and n-kind benefits (leave) – a social insurance scheme financed by the SSA that provides non-earning related benefits to all employees; all residents are covered for maternity care, except for public servants, maternity care of which is paid by the public authority</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106737219"/>
                  </a:ext>
                </a:extLst>
              </a:tr>
              <a:tr h="266319">
                <a:tc>
                  <a:txBody>
                    <a:bodyPr/>
                    <a:lstStyle/>
                    <a:p>
                      <a:pPr algn="ctr">
                        <a:lnSpc>
                          <a:spcPct val="107000"/>
                        </a:lnSpc>
                        <a:spcAft>
                          <a:spcPts val="300"/>
                        </a:spcAft>
                      </a:pPr>
                      <a:r>
                        <a:rPr lang="en-US" sz="900" dirty="0">
                          <a:effectLst/>
                        </a:rPr>
                        <a:t>Benefits and services for Internally Displaced Persons (IDPs) from the occupied territories</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1003856936"/>
                  </a:ext>
                </a:extLst>
              </a:tr>
              <a:tr h="539495">
                <a:tc>
                  <a:txBody>
                    <a:bodyPr/>
                    <a:lstStyle/>
                    <a:p>
                      <a:pPr algn="ctr">
                        <a:lnSpc>
                          <a:spcPct val="107000"/>
                        </a:lnSpc>
                        <a:spcAft>
                          <a:spcPts val="300"/>
                        </a:spcAft>
                      </a:pPr>
                      <a:r>
                        <a:rPr lang="en-US" sz="900" dirty="0">
                          <a:effectLst/>
                        </a:rPr>
                        <a:t>Family benefits: universal child benefit for the 3</a:t>
                      </a:r>
                      <a:r>
                        <a:rPr lang="en-US" sz="900" baseline="30000" dirty="0">
                          <a:effectLst/>
                        </a:rPr>
                        <a:t>rd</a:t>
                      </a:r>
                      <a:r>
                        <a:rPr lang="en-US" sz="900" dirty="0">
                          <a:effectLst/>
                        </a:rPr>
                        <a:t> and each next child in the family until 2 years of age of the child – flat rate, which is higher for children living in high mountain areas; poverty targeted monthly child benefit since 2015 – targeted at around 40 percent of children between 0 and 15 years of age living in families with lower welfare scores</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1647086379"/>
                  </a:ext>
                </a:extLst>
              </a:tr>
              <a:tr h="160235">
                <a:tc>
                  <a:txBody>
                    <a:bodyPr/>
                    <a:lstStyle/>
                    <a:p>
                      <a:pPr algn="ctr">
                        <a:lnSpc>
                          <a:spcPct val="107000"/>
                        </a:lnSpc>
                        <a:spcAft>
                          <a:spcPts val="300"/>
                        </a:spcAft>
                      </a:pPr>
                      <a:r>
                        <a:rPr lang="en-US" sz="900" dirty="0">
                          <a:effectLst/>
                        </a:rPr>
                        <a:t>Benefits and services for war veterans</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3138880280"/>
                  </a:ext>
                </a:extLst>
              </a:tr>
              <a:tr h="539495">
                <a:tc>
                  <a:txBody>
                    <a:bodyPr/>
                    <a:lstStyle/>
                    <a:p>
                      <a:pPr algn="ctr">
                        <a:lnSpc>
                          <a:spcPct val="107000"/>
                        </a:lnSpc>
                        <a:spcAft>
                          <a:spcPts val="300"/>
                        </a:spcAft>
                      </a:pPr>
                      <a:r>
                        <a:rPr lang="en-US" sz="900" dirty="0">
                          <a:effectLst/>
                        </a:rPr>
                        <a:t>Social care services: mostly centralized universal system not linked to economic activity and/or payment of contributions, including institutional care for people with disability, for children deprived from parental care and for elderly; and alternative day care centers, small group homes, and community-based services; no benefits for informal care givers  </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2964418225"/>
                  </a:ext>
                </a:extLst>
              </a:tr>
              <a:tr h="402908">
                <a:tc>
                  <a:txBody>
                    <a:bodyPr/>
                    <a:lstStyle/>
                    <a:p>
                      <a:pPr algn="ctr">
                        <a:lnSpc>
                          <a:spcPct val="107000"/>
                        </a:lnSpc>
                        <a:spcAft>
                          <a:spcPts val="300"/>
                        </a:spcAft>
                      </a:pPr>
                      <a:r>
                        <a:rPr lang="en-US" sz="900" dirty="0">
                          <a:effectLst/>
                        </a:rPr>
                        <a:t>Myriad of social benefits administered at the local level (for example health exemptions, education exemptions, housing benefits, energy and transportation subsidies, certain social care services)</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4023688565"/>
                  </a:ext>
                </a:extLst>
              </a:tr>
              <a:tr h="160235">
                <a:tc>
                  <a:txBody>
                    <a:bodyPr/>
                    <a:lstStyle/>
                    <a:p>
                      <a:pPr algn="ctr">
                        <a:lnSpc>
                          <a:spcPct val="107000"/>
                        </a:lnSpc>
                        <a:spcAft>
                          <a:spcPts val="300"/>
                        </a:spcAft>
                      </a:pPr>
                      <a:r>
                        <a:rPr lang="en-US" sz="900">
                          <a:effectLst/>
                        </a:rPr>
                        <a:t>CONTRIBUTORY PENSION AND EMPLOYER’S LIABILITY</a:t>
                      </a:r>
                      <a:endParaRPr lang="bg-BG" sz="90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4290128473"/>
                  </a:ext>
                </a:extLst>
              </a:tr>
              <a:tr h="160235">
                <a:tc>
                  <a:txBody>
                    <a:bodyPr/>
                    <a:lstStyle/>
                    <a:p>
                      <a:pPr algn="ctr">
                        <a:lnSpc>
                          <a:spcPct val="107000"/>
                        </a:lnSpc>
                        <a:spcAft>
                          <a:spcPts val="300"/>
                        </a:spcAft>
                      </a:pPr>
                      <a:r>
                        <a:rPr lang="en-US" sz="900">
                          <a:effectLst/>
                        </a:rPr>
                        <a:t>Contributory pension: as of 2019, mandatory for employed under the age of 40</a:t>
                      </a:r>
                      <a:endParaRPr lang="bg-BG" sz="90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4046917786"/>
                  </a:ext>
                </a:extLst>
              </a:tr>
              <a:tr h="266319">
                <a:tc>
                  <a:txBody>
                    <a:bodyPr/>
                    <a:lstStyle/>
                    <a:p>
                      <a:pPr algn="ctr">
                        <a:lnSpc>
                          <a:spcPct val="107000"/>
                        </a:lnSpc>
                        <a:spcAft>
                          <a:spcPts val="300"/>
                        </a:spcAft>
                      </a:pPr>
                      <a:r>
                        <a:rPr lang="en-US" sz="900">
                          <a:effectLst/>
                        </a:rPr>
                        <a:t>Employment injuries and occupational diseases: compensations for injuries caused by the fault of the employer</a:t>
                      </a:r>
                      <a:endParaRPr lang="bg-BG" sz="90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777780650"/>
                  </a:ext>
                </a:extLst>
              </a:tr>
              <a:tr h="160235">
                <a:tc>
                  <a:txBody>
                    <a:bodyPr/>
                    <a:lstStyle/>
                    <a:p>
                      <a:pPr algn="ctr">
                        <a:lnSpc>
                          <a:spcPct val="107000"/>
                        </a:lnSpc>
                        <a:spcAft>
                          <a:spcPts val="600"/>
                        </a:spcAft>
                      </a:pPr>
                      <a:r>
                        <a:rPr lang="en-US" sz="900" dirty="0">
                          <a:effectLst/>
                        </a:rPr>
                        <a:t>ACTIVE LABOR MARKET PROGRAMS</a:t>
                      </a:r>
                      <a:endParaRPr lang="bg-BG"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7202" marR="57202" marT="0" marB="0"/>
                </a:tc>
                <a:extLst>
                  <a:ext uri="{0D108BD9-81ED-4DB2-BD59-A6C34878D82A}">
                    <a16:rowId xmlns:a16="http://schemas.microsoft.com/office/drawing/2014/main" val="1148421453"/>
                  </a:ext>
                </a:extLst>
              </a:tr>
            </a:tbl>
          </a:graphicData>
        </a:graphic>
      </p:graphicFrame>
      <p:sp>
        <p:nvSpPr>
          <p:cNvPr id="10" name="Rectangle 2">
            <a:extLst>
              <a:ext uri="{FF2B5EF4-FFF2-40B4-BE49-F238E27FC236}">
                <a16:creationId xmlns:a16="http://schemas.microsoft.com/office/drawing/2014/main" id="{356FCBB9-008B-4284-91AE-CE0248A1EDBD}"/>
              </a:ext>
            </a:extLst>
          </p:cNvPr>
          <p:cNvSpPr>
            <a:spLocks noChangeArrowheads="1"/>
          </p:cNvSpPr>
          <p:nvPr/>
        </p:nvSpPr>
        <p:spPr bwMode="auto">
          <a:xfrm>
            <a:off x="-1080754" y="1697038"/>
            <a:ext cx="1550375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bg-BG"/>
          </a:p>
        </p:txBody>
      </p:sp>
    </p:spTree>
    <p:extLst>
      <p:ext uri="{BB962C8B-B14F-4D97-AF65-F5344CB8AC3E}">
        <p14:creationId xmlns:p14="http://schemas.microsoft.com/office/powerpoint/2010/main" val="1594225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91E59-8213-4CEC-B365-410825932758}"/>
              </a:ext>
            </a:extLst>
          </p:cNvPr>
          <p:cNvSpPr>
            <a:spLocks noGrp="1"/>
          </p:cNvSpPr>
          <p:nvPr>
            <p:ph type="title"/>
          </p:nvPr>
        </p:nvSpPr>
        <p:spPr/>
        <p:txBody>
          <a:bodyPr>
            <a:normAutofit/>
          </a:bodyPr>
          <a:lstStyle/>
          <a:p>
            <a:r>
              <a:rPr lang="en-US" sz="2800" b="1" dirty="0"/>
              <a:t>Social Assistance Performance</a:t>
            </a:r>
            <a:endParaRPr lang="bg-BG" sz="2800" dirty="0"/>
          </a:p>
        </p:txBody>
      </p:sp>
      <p:sp>
        <p:nvSpPr>
          <p:cNvPr id="5" name="Slide Number Placeholder 4">
            <a:extLst>
              <a:ext uri="{FF2B5EF4-FFF2-40B4-BE49-F238E27FC236}">
                <a16:creationId xmlns:a16="http://schemas.microsoft.com/office/drawing/2014/main" id="{A275448E-55BF-4A5E-BDBB-60098598A8A8}"/>
              </a:ext>
            </a:extLst>
          </p:cNvPr>
          <p:cNvSpPr>
            <a:spLocks noGrp="1"/>
          </p:cNvSpPr>
          <p:nvPr>
            <p:ph type="sldNum" sz="quarter" idx="12"/>
          </p:nvPr>
        </p:nvSpPr>
        <p:spPr/>
        <p:txBody>
          <a:bodyPr/>
          <a:lstStyle/>
          <a:p>
            <a:pPr>
              <a:defRPr/>
            </a:pPr>
            <a:fld id="{6F49B432-AE81-4A26-98EE-5C4E4F4D88F8}" type="slidenum">
              <a:rPr lang="en-US" smtClean="0"/>
              <a:pPr>
                <a:defRPr/>
              </a:pPr>
              <a:t>8</a:t>
            </a:fld>
            <a:endParaRPr lang="en-US"/>
          </a:p>
        </p:txBody>
      </p:sp>
      <p:sp>
        <p:nvSpPr>
          <p:cNvPr id="19" name="Slide Number Placeholder 4">
            <a:extLst>
              <a:ext uri="{FF2B5EF4-FFF2-40B4-BE49-F238E27FC236}">
                <a16:creationId xmlns:a16="http://schemas.microsoft.com/office/drawing/2014/main" id="{CAC02B98-5218-4CDB-A046-D2E62CE11B0A}"/>
              </a:ext>
            </a:extLst>
          </p:cNvPr>
          <p:cNvSpPr txBox="1">
            <a:spLocks noGrp="1"/>
          </p:cNvSpPr>
          <p:nvPr>
            <p:ph type="ftr" sz="quarter" idx="11"/>
          </p:nvPr>
        </p:nvSpPr>
        <p:spPr bwMode="auto">
          <a:xfrm>
            <a:off x="741363" y="6356350"/>
            <a:ext cx="591502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defPPr>
              <a:defRPr lang="en-US"/>
            </a:defPPr>
            <a:lvl1pPr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1pPr>
            <a:lvl2pPr marL="742950" indent="-28575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2pPr>
            <a:lvl3pPr marL="11430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3pPr>
            <a:lvl4pPr marL="16002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4pPr>
            <a:lvl5pPr marL="2057400" indent="-228600" algn="l" rtl="0" eaLnBrk="0" fontAlgn="base" hangingPunct="0">
              <a:spcBef>
                <a:spcPct val="0"/>
              </a:spcBef>
              <a:spcAft>
                <a:spcPct val="0"/>
              </a:spcAft>
              <a:defRPr sz="1600" b="1" kern="1200">
                <a:solidFill>
                  <a:schemeClr val="tx1"/>
                </a:solidFill>
                <a:latin typeface="Trebuchet MS" pitchFamily="34" charset="0"/>
                <a:ea typeface="MS PGothic" pitchFamily="34" charset="-128"/>
                <a:cs typeface="+mn-cs"/>
              </a:defRPr>
            </a:lvl5pPr>
            <a:lvl6pPr marL="25146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6pPr>
            <a:lvl7pPr marL="29718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7pPr>
            <a:lvl8pPr marL="34290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8pPr>
            <a:lvl9pPr marL="3886200" indent="-228600" algn="l" defTabSz="914400" rtl="0" eaLnBrk="0" fontAlgn="base" latinLnBrk="0" hangingPunct="0">
              <a:spcBef>
                <a:spcPct val="0"/>
              </a:spcBef>
              <a:spcAft>
                <a:spcPct val="0"/>
              </a:spcAft>
              <a:defRPr sz="1600" b="1" kern="1200">
                <a:solidFill>
                  <a:schemeClr val="tx1"/>
                </a:solidFill>
                <a:latin typeface="Trebuchet MS" pitchFamily="34" charset="0"/>
                <a:ea typeface="MS PGothic" pitchFamily="34" charset="-128"/>
                <a:cs typeface="+mn-cs"/>
              </a:defRPr>
            </a:lvl9pPr>
          </a:lstStyle>
          <a:p>
            <a:pPr>
              <a:defRPr/>
            </a:pPr>
            <a:r>
              <a:rPr lang="en-US" sz="1100" dirty="0">
                <a:solidFill>
                  <a:schemeClr val="bg2">
                    <a:lumMod val="50000"/>
                  </a:schemeClr>
                </a:solidFill>
                <a:latin typeface="Arial" panose="020B0604020202020204" pitchFamily="34" charset="0"/>
                <a:cs typeface="Arial" panose="020B0604020202020204" pitchFamily="34" charset="0"/>
              </a:rPr>
              <a:t>Activation Programs in Georgia</a:t>
            </a:r>
          </a:p>
        </p:txBody>
      </p:sp>
      <p:pic>
        <p:nvPicPr>
          <p:cNvPr id="10" name="Content Placeholder 9" descr="Country at a glance_GEO_SA2015.pdf - Adobe Acrobat Reader DC">
            <a:extLst>
              <a:ext uri="{FF2B5EF4-FFF2-40B4-BE49-F238E27FC236}">
                <a16:creationId xmlns:a16="http://schemas.microsoft.com/office/drawing/2014/main" id="{0E31F918-E2BD-4311-AB80-B29DA0E0FCF5}"/>
              </a:ext>
            </a:extLst>
          </p:cNvPr>
          <p:cNvPicPr>
            <a:picLocks noGrp="1" noChangeAspect="1"/>
          </p:cNvPicPr>
          <p:nvPr>
            <p:ph sz="quarter" idx="10"/>
          </p:nvPr>
        </p:nvPicPr>
        <p:blipFill rotWithShape="1">
          <a:blip r:embed="rId2">
            <a:extLst>
              <a:ext uri="{28A0092B-C50C-407E-A947-70E740481C1C}">
                <a14:useLocalDpi xmlns:a14="http://schemas.microsoft.com/office/drawing/2010/main" val="0"/>
              </a:ext>
            </a:extLst>
          </a:blip>
          <a:srcRect l="23183" t="16938" r="23463" b="18521"/>
          <a:stretch/>
        </p:blipFill>
        <p:spPr>
          <a:xfrm>
            <a:off x="677863" y="1089014"/>
            <a:ext cx="7327098" cy="4834547"/>
          </a:xfrm>
        </p:spPr>
      </p:pic>
    </p:spTree>
    <p:extLst>
      <p:ext uri="{BB962C8B-B14F-4D97-AF65-F5344CB8AC3E}">
        <p14:creationId xmlns:p14="http://schemas.microsoft.com/office/powerpoint/2010/main" val="2177159309"/>
      </p:ext>
    </p:extLst>
  </p:cSld>
  <p:clrMapOvr>
    <a:masterClrMapping/>
  </p:clrMapOvr>
</p:sld>
</file>

<file path=ppt/theme/theme1.xml><?xml version="1.0" encoding="utf-8"?>
<a:theme xmlns:a="http://schemas.openxmlformats.org/drawingml/2006/main" name="2014 WB Treasury Slide Deck">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Autosaved]" id="{AA78D19C-A580-44BF-9E37-B1E947BD2A79}" vid="{B7C4D9A7-ED1F-4F27-A3FF-42668048AB62}"/>
    </a:ext>
  </a:extLst>
</a:theme>
</file>

<file path=ppt/theme/theme2.xml><?xml version="1.0" encoding="utf-8"?>
<a:theme xmlns:a="http://schemas.openxmlformats.org/drawingml/2006/main" name="Full Page Interior">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Autosaved]" id="{AA78D19C-A580-44BF-9E37-B1E947BD2A79}" vid="{FA4BC764-061C-4D68-A654-9FD497F3F3F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WB_template</Template>
  <TotalTime>18621</TotalTime>
  <Words>2986</Words>
  <Application>Microsoft Office PowerPoint</Application>
  <PresentationFormat>On-screen Show (4:3)</PresentationFormat>
  <Paragraphs>286</Paragraphs>
  <Slides>28</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28</vt:i4>
      </vt:variant>
    </vt:vector>
  </HeadingPairs>
  <TitlesOfParts>
    <vt:vector size="37" baseType="lpstr">
      <vt:lpstr>Andes ExtraLight</vt:lpstr>
      <vt:lpstr>Arial</vt:lpstr>
      <vt:lpstr>Arial Bold</vt:lpstr>
      <vt:lpstr>Calibri</vt:lpstr>
      <vt:lpstr>Courier New</vt:lpstr>
      <vt:lpstr>Trebuchet MS</vt:lpstr>
      <vt:lpstr>Wingdings</vt:lpstr>
      <vt:lpstr>2014 WB Treasury Slide Deck</vt:lpstr>
      <vt:lpstr>Full Page Interior</vt:lpstr>
      <vt:lpstr>Activation Programs in Georgia</vt:lpstr>
      <vt:lpstr>Table of Contents</vt:lpstr>
      <vt:lpstr>Overview / Context</vt:lpstr>
      <vt:lpstr>Economic Development and Poverty Trends</vt:lpstr>
      <vt:lpstr>Labor Market and Employment Trends</vt:lpstr>
      <vt:lpstr>Main Determinants of Supply and Demand for Labor</vt:lpstr>
      <vt:lpstr>Current Policies and Programs</vt:lpstr>
      <vt:lpstr>Social Protection, Social Assistance and Labor Market Programs </vt:lpstr>
      <vt:lpstr>Social Assistance Performance</vt:lpstr>
      <vt:lpstr>Spending on Labor Market and Social Assistance Programs</vt:lpstr>
      <vt:lpstr>Last-resort Income Support Scheme / TSA: design, performance and delivery</vt:lpstr>
      <vt:lpstr>Current Policies and Programs</vt:lpstr>
      <vt:lpstr>Labor Market Strategy, Labor Market Information System (LMIS) and Worknet </vt:lpstr>
      <vt:lpstr>Active Labor Market Programs </vt:lpstr>
      <vt:lpstr>State Program on Training and Retraining and Qualification Raising of Job Seekers </vt:lpstr>
      <vt:lpstr>State Program on Employment Support Services/ Wage Subsidy and Employment Promotion and Intermediation Services</vt:lpstr>
      <vt:lpstr>Job Fairs and Internships</vt:lpstr>
      <vt:lpstr>Challenges </vt:lpstr>
      <vt:lpstr>Challenges</vt:lpstr>
      <vt:lpstr>Challenges related to demand and supply of labor, and lagging behind strategy development</vt:lpstr>
      <vt:lpstr>ALMPs scale and spending, and institutional setup for activation</vt:lpstr>
      <vt:lpstr>Weak monitoring and evaluation, TSA design and implementation related challenges </vt:lpstr>
      <vt:lpstr>Recommendations / Roadmap</vt:lpstr>
      <vt:lpstr>Recommendations / roadmap: short-term</vt:lpstr>
      <vt:lpstr>Recommendations / roadmap: short-term</vt:lpstr>
      <vt:lpstr>Recommendations / roadmap: medium-term</vt:lpstr>
      <vt:lpstr>Recommendations / roadmap: medium-term</vt:lpstr>
      <vt:lpstr>contacts</vt:lpstr>
    </vt:vector>
  </TitlesOfParts>
  <Company>The World Bank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Renata Mayer Gukovas</dc:creator>
  <cp:lastModifiedBy>Marijana Jasarevic</cp:lastModifiedBy>
  <cp:revision>208</cp:revision>
  <dcterms:created xsi:type="dcterms:W3CDTF">2019-01-24T15:30:54Z</dcterms:created>
  <dcterms:modified xsi:type="dcterms:W3CDTF">2019-12-05T08:34:54Z</dcterms:modified>
</cp:coreProperties>
</file>